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_rels/presentation.xml.rels" ContentType="application/vnd.openxmlformats-package.relationships+xml"/>
  <Override PartName="/ppt/media/image12.png" ContentType="image/png"/>
  <Override PartName="/ppt/media/image14.png" ContentType="image/png"/>
  <Override PartName="/ppt/media/image5.png" ContentType="image/png"/>
  <Override PartName="/ppt/media/image8.jpeg" ContentType="image/jpeg"/>
  <Override PartName="/ppt/media/image15.png" ContentType="image/png"/>
  <Override PartName="/ppt/media/image3.jpeg" ContentType="image/jpeg"/>
  <Override PartName="/ppt/media/image6.png" ContentType="image/png"/>
  <Override PartName="/ppt/media/image10.png" ContentType="image/png"/>
  <Override PartName="/ppt/media/image1.png" ContentType="image/png"/>
  <Override PartName="/ppt/media/image7.png" ContentType="image/png"/>
  <Override PartName="/ppt/media/image2.png" ContentType="image/png"/>
  <Override PartName="/ppt/media/image11.png" ContentType="image/png"/>
  <Override PartName="/ppt/media/image9.png" ContentType="image/png"/>
  <Override PartName="/ppt/media/image13.png" ContentType="image/png"/>
  <Override PartName="/ppt/media/image4.png" ContentType="image/png"/>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s/slide56.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51.xml" ContentType="application/vnd.openxmlformats-officedocument.presentationml.slide+xml"/>
  <Override PartName="/ppt/slides/slide50.xml" ContentType="application/vnd.openxmlformats-officedocument.presentationml.slide+xml"/>
  <Override PartName="/ppt/slides/slide45.xml" ContentType="application/vnd.openxmlformats-officedocument.presentationml.slide+xml"/>
  <Override PartName="/ppt/slides/slide44.xml" ContentType="application/vnd.openxmlformats-officedocument.presentationml.slide+xml"/>
  <Override PartName="/ppt/slides/slide43.xml" ContentType="application/vnd.openxmlformats-officedocument.presentationml.slide+xml"/>
  <Override PartName="/ppt/slides/slide42.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39.xml" ContentType="application/vnd.openxmlformats-officedocument.presentationml.slide+xml"/>
  <Override PartName="/ppt/slides/slide38.xml" ContentType="application/vnd.openxmlformats-officedocument.presentationml.slide+xml"/>
  <Override PartName="/ppt/slides/slide37.xml" ContentType="application/vnd.openxmlformats-officedocument.presentationml.slide+xml"/>
  <Override PartName="/ppt/slides/slide36.xml" ContentType="application/vnd.openxmlformats-officedocument.presentationml.slide+xml"/>
  <Override PartName="/ppt/slides/slide35.xml" ContentType="application/vnd.openxmlformats-officedocument.presentationml.slide+xml"/>
  <Override PartName="/ppt/slides/slide34.xml" ContentType="application/vnd.openxmlformats-officedocument.presentationml.slide+xml"/>
  <Override PartName="/ppt/slides/slide33.xml" ContentType="application/vnd.openxmlformats-officedocument.presentationml.slide+xml"/>
  <Override PartName="/ppt/slides/slide1.xml" ContentType="application/vnd.openxmlformats-officedocument.presentationml.slide+xml"/>
  <Override PartName="/ppt/slides/slide46.xml" ContentType="application/vnd.openxmlformats-officedocument.presentationml.slide+xml"/>
  <Override PartName="/ppt/slides/slide15.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14.xml" ContentType="application/vnd.openxmlformats-officedocument.presentationml.slide+xml"/>
  <Override PartName="/ppt/slides/slide60.xml" ContentType="application/vnd.openxmlformats-officedocument.presentationml.slide+xml"/>
  <Override PartName="/ppt/slides/slide18.xml" ContentType="application/vnd.openxmlformats-officedocument.presentationml.slide+xml"/>
  <Override PartName="/ppt/slides/slide61.xml" ContentType="application/vnd.openxmlformats-officedocument.presentationml.slide+xml"/>
  <Override PartName="/ppt/slides/slide19.xml" ContentType="application/vnd.openxmlformats-officedocument.presentationml.slide+xml"/>
  <Override PartName="/ppt/slides/slide62.xml" ContentType="application/vnd.openxmlformats-officedocument.presentationml.slide+xml"/>
  <Override PartName="/ppt/slides/slide26.xml" ContentType="application/vnd.openxmlformats-officedocument.presentationml.slide+xml"/>
  <Override PartName="/ppt/slides/slide63.xml" ContentType="application/vnd.openxmlformats-officedocument.presentationml.slide+xml"/>
  <Override PartName="/ppt/slides/slide27.xml" ContentType="application/vnd.openxmlformats-officedocument.presentationml.slide+xml"/>
  <Override PartName="/ppt/slides/slide64.xml" ContentType="application/vnd.openxmlformats-officedocument.presentationml.slide+xml"/>
  <Override PartName="/ppt/slides/slide28.xml" ContentType="application/vnd.openxmlformats-officedocument.presentationml.slide+xml"/>
  <Override PartName="/ppt/slides/slide70.xml" ContentType="application/vnd.openxmlformats-officedocument.presentationml.slide+xml"/>
  <Override PartName="/ppt/slides/slide65.xml" ContentType="application/vnd.openxmlformats-officedocument.presentationml.slide+xml"/>
  <Override PartName="/ppt/slides/slide29.xml" ContentType="application/vnd.openxmlformats-officedocument.presentationml.slide+xml"/>
  <Override PartName="/ppt/slides/_rels/slide13.xml.rels" ContentType="application/vnd.openxmlformats-package.relationships+xml"/>
  <Override PartName="/ppt/slides/_rels/slide59.xml.rels" ContentType="application/vnd.openxmlformats-package.relationships+xml"/>
  <Override PartName="/ppt/slides/_rels/slide22.xml.rels" ContentType="application/vnd.openxmlformats-package.relationships+xml"/>
  <Override PartName="/ppt/slides/_rels/slide5.xml.rels" ContentType="application/vnd.openxmlformats-package.relationships+xml"/>
  <Override PartName="/ppt/slides/_rels/slide49.xml.rels" ContentType="application/vnd.openxmlformats-package.relationships+xml"/>
  <Override PartName="/ppt/slides/_rels/slide12.xml.rels" ContentType="application/vnd.openxmlformats-package.relationships+xml"/>
  <Override PartName="/ppt/slides/_rels/slide58.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48.xml.rels" ContentType="application/vnd.openxmlformats-package.relationships+xml"/>
  <Override PartName="/ppt/slides/_rels/slide11.xml.rels" ContentType="application/vnd.openxmlformats-package.relationships+xml"/>
  <Override PartName="/ppt/slides/_rels/slide57.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17.xml.rels" ContentType="application/vnd.openxmlformats-package.relationships+xml"/>
  <Override PartName="/ppt/slides/_rels/slide47.xml.rels" ContentType="application/vnd.openxmlformats-package.relationships+xml"/>
  <Override PartName="/ppt/slides/_rels/slide10.xml.rels" ContentType="application/vnd.openxmlformats-package.relationships+xml"/>
  <Override PartName="/ppt/slides/_rels/slide2.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26.xml.rels" ContentType="application/vnd.openxmlformats-package.relationships+xml"/>
  <Override PartName="/ppt/slides/_rels/slide62.xml.rels" ContentType="application/vnd.openxmlformats-package.relationships+xml"/>
  <Override PartName="/ppt/slides/_rels/slide61.xml.rels" ContentType="application/vnd.openxmlformats-package.relationships+xml"/>
  <Override PartName="/ppt/slides/_rels/slide19.xml.rels" ContentType="application/vnd.openxmlformats-package.relationships+xml"/>
  <Override PartName="/ppt/slides/_rels/slide60.xml.rels" ContentType="application/vnd.openxmlformats-package.relationships+xml"/>
  <Override PartName="/ppt/slides/_rels/slide18.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slides/_rels/slide35.xml.rels" ContentType="application/vnd.openxmlformats-package.relationships+xml"/>
  <Override PartName="/ppt/slides/_rels/slide36.xml.rels" ContentType="application/vnd.openxmlformats-package.relationships+xml"/>
  <Override PartName="/ppt/slides/_rels/slide37.xml.rels" ContentType="application/vnd.openxmlformats-package.relationships+xml"/>
  <Override PartName="/ppt/slides/_rels/slide56.xml.rels" ContentType="application/vnd.openxmlformats-package.relationships+xml"/>
  <Override PartName="/ppt/slides/_rels/slide44.xml.rels" ContentType="application/vnd.openxmlformats-package.relationships+xml"/>
  <Override PartName="/ppt/slides/_rels/slide55.xml.rels" ContentType="application/vnd.openxmlformats-package.relationships+xml"/>
  <Override PartName="/ppt/slides/_rels/slide43.xml.rels" ContentType="application/vnd.openxmlformats-package.relationships+xml"/>
  <Override PartName="/ppt/slides/_rels/slide54.xml.rels" ContentType="application/vnd.openxmlformats-package.relationships+xml"/>
  <Override PartName="/ppt/slides/_rels/slide42.xml.rels" ContentType="application/vnd.openxmlformats-package.relationships+xml"/>
  <Override PartName="/ppt/slides/_rels/slide79.xml.rels" ContentType="application/vnd.openxmlformats-package.relationships+xml"/>
  <Override PartName="/ppt/slides/_rels/slide53.xml.rels" ContentType="application/vnd.openxmlformats-package.relationships+xml"/>
  <Override PartName="/ppt/slides/_rels/slide39.xml.rels" ContentType="application/vnd.openxmlformats-package.relationships+xml"/>
  <Override PartName="/ppt/slides/_rels/slide41.xml.rels" ContentType="application/vnd.openxmlformats-package.relationships+xml"/>
  <Override PartName="/ppt/slides/_rels/slide78.xml.rels" ContentType="application/vnd.openxmlformats-package.relationships+xml"/>
  <Override PartName="/ppt/slides/_rels/slide15.xml.rels" ContentType="application/vnd.openxmlformats-package.relationships+xml"/>
  <Override PartName="/ppt/slides/_rels/slide52.xml.rels" ContentType="application/vnd.openxmlformats-package.relationships+xml"/>
  <Override PartName="/ppt/slides/_rels/slide38.xml.rels" ContentType="application/vnd.openxmlformats-package.relationships+xml"/>
  <Override PartName="/ppt/slides/_rels/slide40.xml.rels" ContentType="application/vnd.openxmlformats-package.relationships+xml"/>
  <Override PartName="/ppt/slides/_rels/slide77.xml.rels" ContentType="application/vnd.openxmlformats-package.relationships+xml"/>
  <Override PartName="/ppt/slides/_rels/slide14.xml.rels" ContentType="application/vnd.openxmlformats-package.relationships+xml"/>
  <Override PartName="/ppt/slides/_rels/slide51.xml.rels" ContentType="application/vnd.openxmlformats-package.relationships+xml"/>
  <Override PartName="/ppt/slides/_rels/slide50.xml.rels" ContentType="application/vnd.openxmlformats-package.relationships+xml"/>
  <Override PartName="/ppt/slides/_rels/slide45.xml.rels" ContentType="application/vnd.openxmlformats-package.relationships+xml"/>
  <Override PartName="/ppt/slides/_rels/slide63.xml.rels" ContentType="application/vnd.openxmlformats-package.relationships+xml"/>
  <Override PartName="/ppt/slides/_rels/slide27.xml.rels" ContentType="application/vnd.openxmlformats-package.relationships+xml"/>
  <Override PartName="/ppt/slides/_rels/slide64.xml.rels" ContentType="application/vnd.openxmlformats-package.relationships+xml"/>
  <Override PartName="/ppt/slides/_rels/slide28.xml.rels" ContentType="application/vnd.openxmlformats-package.relationships+xml"/>
  <Override PartName="/ppt/slides/_rels/slide70.xml.rels" ContentType="application/vnd.openxmlformats-package.relationships+xml"/>
  <Override PartName="/ppt/slides/_rels/slide65.xml.rels" ContentType="application/vnd.openxmlformats-package.relationships+xml"/>
  <Override PartName="/ppt/slides/_rels/slide71.xml.rels" ContentType="application/vnd.openxmlformats-package.relationships+xml"/>
  <Override PartName="/ppt/slides/_rels/slide1.xml.rels" ContentType="application/vnd.openxmlformats-package.relationships+xml"/>
  <Override PartName="/ppt/slides/_rels/slide29.xml.rels" ContentType="application/vnd.openxmlformats-package.relationships+xml"/>
  <Override PartName="/ppt/slides/_rels/slide66.xml.rels" ContentType="application/vnd.openxmlformats-package.relationships+xml"/>
  <Override PartName="/ppt/slides/_rels/slide7.xml.rels" ContentType="application/vnd.openxmlformats-package.relationships+xml"/>
  <Override PartName="/ppt/slides/_rels/slide24.xml.rels" ContentType="application/vnd.openxmlformats-package.relationships+xml"/>
  <Override PartName="/ppt/slides/_rels/slide67.xml.rels" ContentType="application/vnd.openxmlformats-package.relationships+xml"/>
  <Override PartName="/ppt/slides/_rels/slide30.xml.rels" ContentType="application/vnd.openxmlformats-package.relationships+xml"/>
  <Override PartName="/ppt/slides/_rels/slide6.xml.rels" ContentType="application/vnd.openxmlformats-package.relationships+xml"/>
  <Override PartName="/ppt/slides/_rels/slide23.xml.rels" ContentType="application/vnd.openxmlformats-package.relationships+xml"/>
  <Override PartName="/ppt/slides/_rels/slide76.xml.rels" ContentType="application/vnd.openxmlformats-package.relationships+xml"/>
  <Override PartName="/ppt/slides/_rels/slide75.xml.rels" ContentType="application/vnd.openxmlformats-package.relationships+xml"/>
  <Override PartName="/ppt/slides/_rels/slide74.xml.rels" ContentType="application/vnd.openxmlformats-package.relationships+xml"/>
  <Override PartName="/ppt/slides/_rels/slide73.xml.rels" ContentType="application/vnd.openxmlformats-package.relationships+xml"/>
  <Override PartName="/ppt/slides/_rels/slide72.xml.rels" ContentType="application/vnd.openxmlformats-package.relationships+xml"/>
  <Override PartName="/ppt/slides/_rels/slide69.xml.rels" ContentType="application/vnd.openxmlformats-package.relationships+xml"/>
  <Override PartName="/ppt/slides/_rels/slide32.xml.rels" ContentType="application/vnd.openxmlformats-package.relationships+xml"/>
  <Override PartName="/ppt/slides/_rels/slide68.xml.rels" ContentType="application/vnd.openxmlformats-package.relationships+xml"/>
  <Override PartName="/ppt/slides/_rels/slide31.xml.rels" ContentType="application/vnd.openxmlformats-package.relationships+xml"/>
  <Override PartName="/ppt/slides/_rels/slide46.xml.rels" ContentType="application/vnd.openxmlformats-package.relationships+xml"/>
  <Override PartName="/ppt/slides/_rels/slide16.xml.rels" ContentType="application/vnd.openxmlformats-package.relationships+xml"/>
  <Override PartName="/ppt/slides/slide71.xml" ContentType="application/vnd.openxmlformats-officedocument.presentationml.slide+xml"/>
  <Override PartName="/ppt/slides/slide66.xml" ContentType="application/vnd.openxmlformats-officedocument.presentationml.slide+xml"/>
  <Override PartName="/ppt/slides/slide79.xml" ContentType="application/vnd.openxmlformats-officedocument.presentationml.slide+xml"/>
  <Override PartName="/ppt/slides/slide67.xml" ContentType="application/vnd.openxmlformats-officedocument.presentationml.slide+xml"/>
  <Override PartName="/ppt/slides/slide30.xml" ContentType="application/vnd.openxmlformats-officedocument.presentationml.slide+xml"/>
  <Override PartName="/ppt/slides/slide78.xml" ContentType="application/vnd.openxmlformats-officedocument.presentationml.slide+xml"/>
  <Override PartName="/ppt/slides/slide77.xml" ContentType="application/vnd.openxmlformats-officedocument.presentationml.slide+xml"/>
  <Override PartName="/ppt/slides/slide76.xml" ContentType="application/vnd.openxmlformats-officedocument.presentationml.slide+xml"/>
  <Override PartName="/ppt/slides/slide75.xml" ContentType="application/vnd.openxmlformats-officedocument.presentationml.slide+xml"/>
  <Override PartName="/ppt/slides/slide74.xml" ContentType="application/vnd.openxmlformats-officedocument.presentationml.slide+xml"/>
  <Override PartName="/ppt/slides/slide73.xml" ContentType="application/vnd.openxmlformats-officedocument.presentationml.slide+xml"/>
  <Override PartName="/ppt/slides/slide72.xml" ContentType="application/vnd.openxmlformats-officedocument.presentationml.slide+xml"/>
  <Override PartName="/ppt/slides/slide69.xml" ContentType="application/vnd.openxmlformats-officedocument.presentationml.slide+xml"/>
  <Override PartName="/ppt/slides/slide32.xml" ContentType="application/vnd.openxmlformats-officedocument.presentationml.slide+xml"/>
  <Override PartName="/ppt/slides/slide68.xml" ContentType="application/vnd.openxmlformats-officedocument.presentationml.slide+xml"/>
  <Override PartName="/ppt/slides/slide31.xml" ContentType="application/vnd.openxmlformats-officedocument.presentationml.slide+xml"/>
  <Override PartName="/ppt/slides/slide16.xml" ContentType="application/vnd.openxmlformats-officedocument.presentationml.slide+xml"/>
  <Override PartName="/ppt/slides/slide8.xml" ContentType="application/vnd.openxmlformats-officedocument.presentationml.slide+xml"/>
  <Override PartName="/ppt/slides/slide2.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17.xml" ContentType="application/vnd.openxmlformats-officedocument.presentationml.slide+xml"/>
  <Override PartName="/ppt/slides/slide9.xml" ContentType="application/vnd.openxmlformats-officedocument.presentationml.slide+xml"/>
  <Override PartName="/ppt/slides/slide3.xml" ContentType="application/vnd.openxmlformats-officedocument.presentationml.slide+xml"/>
  <Override PartName="/ppt/slides/slide11.xml" ContentType="application/vnd.openxmlformats-officedocument.presentationml.slide+xml"/>
  <Override PartName="/ppt/slides/slide48.xml" ContentType="application/vnd.openxmlformats-officedocument.presentationml.slide+xml"/>
  <Override PartName="/ppt/slides/slide20.xml" ContentType="application/vnd.openxmlformats-officedocument.presentationml.slide+xml"/>
  <Override PartName="/ppt/slides/slide57.xml" ContentType="application/vnd.openxmlformats-officedocument.presentationml.slide+xml"/>
  <Override PartName="/ppt/slides/slide4.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slide21.xml" ContentType="application/vnd.openxmlformats-officedocument.presentationml.slide+xml"/>
  <Override PartName="/ppt/slides/slide58.xml" ContentType="application/vnd.openxmlformats-officedocument.presentationml.slide+xml"/>
  <Override PartName="/ppt/slides/slide5.xml" ContentType="application/vnd.openxmlformats-officedocument.presentationml.slide+xml"/>
  <Override PartName="/ppt/slides/slide13.xml" ContentType="application/vnd.openxmlformats-officedocument.presentationml.slide+xml"/>
  <Override PartName="/ppt/slides/slide22.xml" ContentType="application/vnd.openxmlformats-officedocument.presentationml.slide+xml"/>
  <Override PartName="/ppt/slides/slide59.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charts/chart1.xml" ContentType="application/vnd.openxmlformats-officedocument.drawingml.chart+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 id="322" r:id="rId71"/>
    <p:sldId id="323" r:id="rId72"/>
    <p:sldId id="324" r:id="rId73"/>
    <p:sldId id="325" r:id="rId74"/>
    <p:sldId id="326" r:id="rId75"/>
    <p:sldId id="327" r:id="rId76"/>
    <p:sldId id="328" r:id="rId77"/>
    <p:sldId id="329" r:id="rId78"/>
    <p:sldId id="330" r:id="rId79"/>
    <p:sldId id="331" r:id="rId80"/>
    <p:sldId id="332" r:id="rId81"/>
    <p:sldId id="333" r:id="rId82"/>
    <p:sldId id="334" r:id="rId83"/>
  </p:sldIdLst>
  <p:sldSz cx="12192000" cy="68580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slide" Target="slides/slide62.xml"/><Relationship Id="rId67" Type="http://schemas.openxmlformats.org/officeDocument/2006/relationships/slide" Target="slides/slide63.xml"/><Relationship Id="rId68" Type="http://schemas.openxmlformats.org/officeDocument/2006/relationships/slide" Target="slides/slide64.xml"/><Relationship Id="rId69" Type="http://schemas.openxmlformats.org/officeDocument/2006/relationships/slide" Target="slides/slide65.xml"/><Relationship Id="rId70" Type="http://schemas.openxmlformats.org/officeDocument/2006/relationships/slide" Target="slides/slide66.xml"/><Relationship Id="rId71" Type="http://schemas.openxmlformats.org/officeDocument/2006/relationships/slide" Target="slides/slide67.xml"/><Relationship Id="rId72" Type="http://schemas.openxmlformats.org/officeDocument/2006/relationships/slide" Target="slides/slide68.xml"/><Relationship Id="rId73" Type="http://schemas.openxmlformats.org/officeDocument/2006/relationships/slide" Target="slides/slide69.xml"/><Relationship Id="rId74" Type="http://schemas.openxmlformats.org/officeDocument/2006/relationships/slide" Target="slides/slide70.xml"/><Relationship Id="rId75" Type="http://schemas.openxmlformats.org/officeDocument/2006/relationships/slide" Target="slides/slide71.xml"/><Relationship Id="rId76" Type="http://schemas.openxmlformats.org/officeDocument/2006/relationships/slide" Target="slides/slide72.xml"/><Relationship Id="rId77" Type="http://schemas.openxmlformats.org/officeDocument/2006/relationships/slide" Target="slides/slide73.xml"/><Relationship Id="rId78" Type="http://schemas.openxmlformats.org/officeDocument/2006/relationships/slide" Target="slides/slide74.xml"/><Relationship Id="rId79" Type="http://schemas.openxmlformats.org/officeDocument/2006/relationships/slide" Target="slides/slide75.xml"/><Relationship Id="rId80" Type="http://schemas.openxmlformats.org/officeDocument/2006/relationships/slide" Target="slides/slide76.xml"/><Relationship Id="rId81" Type="http://schemas.openxmlformats.org/officeDocument/2006/relationships/slide" Target="slides/slide77.xml"/><Relationship Id="rId82" Type="http://schemas.openxmlformats.org/officeDocument/2006/relationships/slide" Target="slides/slide78.xml"/><Relationship Id="rId83" Type="http://schemas.openxmlformats.org/officeDocument/2006/relationships/slide" Target="slides/slide79.xml"/><Relationship Id="rId84" Type="http://schemas.openxmlformats.org/officeDocument/2006/relationships/presProps" Target="presProps.xml"/>
</Relationships>
</file>

<file path=ppt/charts/chart1.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lang="en-US" sz="1300" spc="-1" strike="noStrike">
                <a:solidFill>
                  <a:srgbClr val="000000"/>
                </a:solidFill>
                <a:latin typeface="DejaVu Sans"/>
                <a:ea typeface="DejaVu Sans"/>
              </a:defRPr>
            </a:pPr>
            <a:r>
              <a:rPr b="0" lang="en-US" sz="1300" spc="-1" strike="noStrike">
                <a:solidFill>
                  <a:srgbClr val="000000"/>
                </a:solidFill>
                <a:latin typeface="DejaVu Sans"/>
                <a:ea typeface="DejaVu Sans"/>
              </a:rPr>
              <a:t>Summary of overall lifecycle GWP impacts for Lower Medium Cars for different powertrain type</a:t>
            </a:r>
          </a:p>
        </c:rich>
      </c:tx>
      <c:overlay val="0"/>
      <c:spPr>
        <a:noFill/>
        <a:ln w="0">
          <a:noFill/>
        </a:ln>
      </c:spPr>
    </c:title>
    <c:autoTitleDeleted val="0"/>
    <c:plotArea>
      <c:barChart>
        <c:barDir val="bar"/>
        <c:grouping val="clustered"/>
        <c:varyColors val="0"/>
        <c:ser>
          <c:idx val="0"/>
          <c:order val="0"/>
          <c:tx>
            <c:strRef>
              <c:f>label 0</c:f>
              <c:strCache>
                <c:ptCount val="1"/>
                <c:pt idx="0">
                  <c:v>2050 (TECH1.5)</c:v>
                </c:pt>
              </c:strCache>
            </c:strRef>
          </c:tx>
          <c:spPr>
            <a:solidFill>
              <a:srgbClr val="579d1c"/>
            </a:solidFill>
            <a:ln w="0">
              <a:noFill/>
            </a:ln>
          </c:spPr>
          <c:invertIfNegative val="0"/>
          <c:dLbls>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0</c:f>
              <c:numCache>
                <c:formatCode>General</c:formatCode>
                <c:ptCount val="10"/>
                <c:pt idx="0">
                  <c:v>52</c:v>
                </c:pt>
                <c:pt idx="1">
                  <c:v>30</c:v>
                </c:pt>
                <c:pt idx="2">
                  <c:v>50</c:v>
                </c:pt>
                <c:pt idx="3">
                  <c:v>52</c:v>
                </c:pt>
                <c:pt idx="4">
                  <c:v>100</c:v>
                </c:pt>
                <c:pt idx="5">
                  <c:v>125</c:v>
                </c:pt>
                <c:pt idx="6">
                  <c:v>180</c:v>
                </c:pt>
                <c:pt idx="7">
                  <c:v>220</c:v>
                </c:pt>
                <c:pt idx="8">
                  <c:v>125</c:v>
                </c:pt>
                <c:pt idx="9">
                  <c:v>160</c:v>
                </c:pt>
              </c:numCache>
            </c:numRef>
          </c:val>
        </c:ser>
        <c:ser>
          <c:idx val="1"/>
          <c:order val="1"/>
          <c:tx>
            <c:strRef>
              <c:f>label 1</c:f>
              <c:strCache>
                <c:ptCount val="1"/>
                <c:pt idx="0">
                  <c:v>2050</c:v>
                </c:pt>
              </c:strCache>
            </c:strRef>
          </c:tx>
          <c:spPr>
            <a:solidFill>
              <a:srgbClr val="ffd320"/>
            </a:solidFill>
            <a:ln w="0">
              <a:noFill/>
            </a:ln>
          </c:spPr>
          <c:invertIfNegative val="0"/>
          <c:dPt>
            <c:idx val="8"/>
            <c:invertIfNegative val="0"/>
            <c:spPr>
              <a:solidFill>
                <a:srgbClr val="ffd320"/>
              </a:solidFill>
              <a:ln w="0">
                <a:noFill/>
              </a:ln>
            </c:spPr>
          </c:dPt>
          <c:dLbls>
            <c:dLbl>
              <c:idx val="8"/>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dLbl>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1</c:f>
              <c:numCache>
                <c:formatCode>General</c:formatCode>
                <c:ptCount val="10"/>
                <c:pt idx="0">
                  <c:v>80</c:v>
                </c:pt>
                <c:pt idx="1">
                  <c:v>45</c:v>
                </c:pt>
                <c:pt idx="2">
                  <c:v>75</c:v>
                </c:pt>
                <c:pt idx="3">
                  <c:v>75</c:v>
                </c:pt>
                <c:pt idx="4">
                  <c:v>148</c:v>
                </c:pt>
                <c:pt idx="5">
                  <c:v>160</c:v>
                </c:pt>
                <c:pt idx="6">
                  <c:v>155</c:v>
                </c:pt>
                <c:pt idx="7">
                  <c:v>225</c:v>
                </c:pt>
                <c:pt idx="8">
                  <c:v>175</c:v>
                </c:pt>
                <c:pt idx="9">
                  <c:v>220</c:v>
                </c:pt>
              </c:numCache>
            </c:numRef>
          </c:val>
        </c:ser>
        <c:ser>
          <c:idx val="2"/>
          <c:order val="2"/>
          <c:tx>
            <c:strRef>
              <c:f>label 2</c:f>
              <c:strCache>
                <c:ptCount val="1"/>
                <c:pt idx="0">
                  <c:v>2030</c:v>
                </c:pt>
              </c:strCache>
            </c:strRef>
          </c:tx>
          <c:spPr>
            <a:solidFill>
              <a:srgbClr val="ff420e"/>
            </a:solidFill>
            <a:ln w="0">
              <a:noFill/>
            </a:ln>
          </c:spPr>
          <c:invertIfNegative val="0"/>
          <c:dLbls>
            <c:txPr>
              <a:bodyPr wrap="square"/>
              <a:lstStyle/>
              <a:p>
                <a:pPr>
                  <a:defRPr b="0" sz="1000" spc="-1" strike="noStrike">
                    <a:solidFill>
                      <a:srgbClr val="000000"/>
                    </a:solidFill>
                    <a:latin typeface="DejaVu Sans"/>
                    <a:ea typeface="DejaVu Sans"/>
                  </a:defRPr>
                </a:pPr>
              </a:p>
            </c:txPr>
            <c:dLblPos val="outEnd"/>
            <c:showLegendKey val="0"/>
            <c:showVal val="0"/>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2</c:f>
              <c:numCache>
                <c:formatCode>General</c:formatCode>
                <c:ptCount val="10"/>
                <c:pt idx="0">
                  <c:v>145</c:v>
                </c:pt>
                <c:pt idx="1">
                  <c:v>60</c:v>
                </c:pt>
                <c:pt idx="2">
                  <c:v>95</c:v>
                </c:pt>
                <c:pt idx="3">
                  <c:v>100</c:v>
                </c:pt>
                <c:pt idx="4">
                  <c:v>158</c:v>
                </c:pt>
                <c:pt idx="5">
                  <c:v>165</c:v>
                </c:pt>
                <c:pt idx="6">
                  <c:v>170</c:v>
                </c:pt>
                <c:pt idx="7">
                  <c:v>238</c:v>
                </c:pt>
                <c:pt idx="8">
                  <c:v>195</c:v>
                </c:pt>
                <c:pt idx="9">
                  <c:v>240</c:v>
                </c:pt>
              </c:numCache>
            </c:numRef>
          </c:val>
        </c:ser>
        <c:ser>
          <c:idx val="3"/>
          <c:order val="3"/>
          <c:tx>
            <c:strRef>
              <c:f>label 3</c:f>
              <c:strCache>
                <c:ptCount val="1"/>
                <c:pt idx="0">
                  <c:v>2020</c:v>
                </c:pt>
              </c:strCache>
            </c:strRef>
          </c:tx>
          <c:spPr>
            <a:solidFill>
              <a:srgbClr val="004586"/>
            </a:solidFill>
            <a:ln w="0">
              <a:noFill/>
            </a:ln>
          </c:spPr>
          <c:invertIfNegative val="0"/>
          <c:dPt>
            <c:idx val="8"/>
            <c:invertIfNegative val="0"/>
            <c:spPr>
              <a:solidFill>
                <a:srgbClr val="004586"/>
              </a:solidFill>
              <a:ln w="0">
                <a:noFill/>
              </a:ln>
            </c:spPr>
          </c:dPt>
          <c:dPt>
            <c:idx val="9"/>
            <c:invertIfNegative val="0"/>
            <c:spPr>
              <a:solidFill>
                <a:srgbClr val="004586"/>
              </a:solidFill>
              <a:ln w="0">
                <a:noFill/>
              </a:ln>
            </c:spPr>
          </c:dPt>
          <c:dLbls>
            <c:numFmt formatCode="General" sourceLinked="0"/>
            <c:dLbl>
              <c:idx val="8"/>
              <c:numFmt formatCode="General" sourceLinked="0"/>
              <c:txPr>
                <a:bodyPr wrap="squar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dLbl>
            <c:dLbl>
              <c:idx val="9"/>
              <c:numFmt formatCode="General" sourceLinked="0"/>
              <c:txPr>
                <a:bodyPr wrap="squar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dLbl>
            <c:txPr>
              <a:bodyPr wrap="square"/>
              <a:lstStyle/>
              <a:p>
                <a:pPr>
                  <a:defRPr b="0" sz="1000" spc="-1" strike="noStrike">
                    <a:solidFill>
                      <a:srgbClr val="000000"/>
                    </a:solidFill>
                    <a:latin typeface="DejaVu Sans"/>
                    <a:ea typeface="DejaVu Sans"/>
                  </a:defRPr>
                </a:pPr>
              </a:p>
            </c:txPr>
            <c:dLblPos val="outEnd"/>
            <c:showLegendKey val="0"/>
            <c:showVal val="1"/>
            <c:showCatName val="0"/>
            <c:showSerName val="0"/>
            <c:showPercent val="0"/>
            <c:separator> </c:separator>
            <c:showLeaderLines val="0"/>
            <c:extLst>
              <c:ext xmlns:c15="http://schemas.microsoft.com/office/drawing/2012/chart" uri="{CE6537A1-D6FC-4f65-9D91-7224C49458BB}">
                <c15:showLeaderLines val="0"/>
              </c:ext>
            </c:extLst>
          </c:dLbls>
          <c:cat>
            <c:strRef>
              <c:f>categories</c:f>
              <c:strCache>
                <c:ptCount val="10"/>
                <c:pt idx="0">
                  <c:v>FCEV</c:v>
                </c:pt>
                <c:pt idx="1">
                  <c:v>BEV</c:v>
                </c:pt>
                <c:pt idx="2">
                  <c:v>PHEV-D</c:v>
                </c:pt>
                <c:pt idx="3">
                  <c:v>PHEV-G</c:v>
                </c:pt>
                <c:pt idx="4">
                  <c:v>HEV-D</c:v>
                </c:pt>
                <c:pt idx="5">
                  <c:v>HEV-G</c:v>
                </c:pt>
                <c:pt idx="6">
                  <c:v>ICEV-CNG</c:v>
                </c:pt>
                <c:pt idx="7">
                  <c:v>ICEV-LPG</c:v>
                </c:pt>
                <c:pt idx="8">
                  <c:v>ICEV-D</c:v>
                </c:pt>
                <c:pt idx="9">
                  <c:v>ICEV-G</c:v>
                </c:pt>
              </c:strCache>
            </c:strRef>
          </c:cat>
          <c:val>
            <c:numRef>
              <c:f>3</c:f>
              <c:numCache>
                <c:formatCode>General</c:formatCode>
                <c:ptCount val="10"/>
                <c:pt idx="0">
                  <c:v>186</c:v>
                </c:pt>
                <c:pt idx="1">
                  <c:v>120</c:v>
                </c:pt>
                <c:pt idx="2">
                  <c:v>138</c:v>
                </c:pt>
                <c:pt idx="3">
                  <c:v>143</c:v>
                </c:pt>
                <c:pt idx="4">
                  <c:v>187</c:v>
                </c:pt>
                <c:pt idx="5">
                  <c:v>208</c:v>
                </c:pt>
                <c:pt idx="6">
                  <c:v>197</c:v>
                </c:pt>
                <c:pt idx="7">
                  <c:v>253</c:v>
                </c:pt>
                <c:pt idx="8">
                  <c:v>229</c:v>
                </c:pt>
                <c:pt idx="9">
                  <c:v>269</c:v>
                </c:pt>
              </c:numCache>
            </c:numRef>
          </c:val>
        </c:ser>
        <c:gapWidth val="100"/>
        <c:overlap val="0"/>
        <c:axId val="1839794"/>
        <c:axId val="57948581"/>
      </c:barChart>
      <c:catAx>
        <c:axId val="1839794"/>
        <c:scaling>
          <c:orientation val="minMax"/>
        </c:scaling>
        <c:delete val="0"/>
        <c:axPos val="b"/>
        <c:title>
          <c:tx>
            <c:rich>
              <a:bodyPr rot="-5400000"/>
              <a:lstStyle/>
              <a:p>
                <a:pPr>
                  <a:defRPr b="0" lang="de-DE" sz="900" spc="-1" strike="noStrike">
                    <a:solidFill>
                      <a:srgbClr val="000000"/>
                    </a:solidFill>
                    <a:latin typeface="DejaVu Sans"/>
                    <a:ea typeface="DejaVu Sans"/>
                  </a:defRPr>
                </a:pPr>
                <a:r>
                  <a:rPr b="0" lang="de-DE" sz="900" spc="-1" strike="noStrike">
                    <a:solidFill>
                      <a:srgbClr val="000000"/>
                    </a:solidFill>
                    <a:latin typeface="DejaVu Sans"/>
                    <a:ea typeface="DejaVu Sans"/>
                  </a:rPr>
                  <a:t>Title</a:t>
                </a:r>
              </a:p>
            </c:rich>
          </c:tx>
          <c:overlay val="0"/>
          <c:spPr>
            <a:noFill/>
            <a:ln w="0">
              <a:noFill/>
            </a:ln>
          </c:spPr>
        </c:title>
        <c:numFmt formatCode="[$-409]mm/dd/yyyy" sourceLinked="0"/>
        <c:majorTickMark val="out"/>
        <c:minorTickMark val="none"/>
        <c:tickLblPos val="nextTo"/>
        <c:spPr>
          <a:ln w="9360">
            <a:solidFill>
              <a:srgbClr val="b3b3b3"/>
            </a:solidFill>
            <a:round/>
          </a:ln>
        </c:spPr>
        <c:txPr>
          <a:bodyPr/>
          <a:lstStyle/>
          <a:p>
            <a:pPr>
              <a:defRPr b="0" sz="1000" spc="-1" strike="noStrike">
                <a:solidFill>
                  <a:srgbClr val="000000"/>
                </a:solidFill>
                <a:latin typeface="DejaVu Sans"/>
                <a:ea typeface="DejaVu Sans"/>
              </a:defRPr>
            </a:pPr>
          </a:p>
        </c:txPr>
        <c:crossAx val="57948581"/>
        <c:crosses val="autoZero"/>
        <c:auto val="1"/>
        <c:lblAlgn val="ctr"/>
        <c:lblOffset val="100"/>
        <c:noMultiLvlLbl val="0"/>
      </c:catAx>
      <c:valAx>
        <c:axId val="57948581"/>
        <c:scaling>
          <c:orientation val="minMax"/>
        </c:scaling>
        <c:delete val="0"/>
        <c:axPos val="l"/>
        <c:title>
          <c:tx>
            <c:rich>
              <a:bodyPr rot="0"/>
              <a:lstStyle/>
              <a:p>
                <a:pPr>
                  <a:defRPr b="0" lang="de-DE" sz="900" spc="-1" strike="noStrike">
                    <a:solidFill>
                      <a:srgbClr val="000000"/>
                    </a:solidFill>
                    <a:latin typeface="DejaVu Sans"/>
                    <a:ea typeface="DejaVu Sans"/>
                  </a:defRPr>
                </a:pPr>
                <a:r>
                  <a:rPr b="0" lang="de-DE" sz="900" spc="-1" strike="noStrike">
                    <a:solidFill>
                      <a:srgbClr val="000000"/>
                    </a:solidFill>
                    <a:latin typeface="DejaVu Sans"/>
                    <a:ea typeface="DejaVu Sans"/>
                  </a:rPr>
                  <a:t>GWP [gCO2e/vkm]</a:t>
                </a:r>
              </a:p>
            </c:rich>
          </c:tx>
          <c:overlay val="0"/>
          <c:spPr>
            <a:noFill/>
            <a:ln w="0">
              <a:noFill/>
            </a:ln>
          </c:spPr>
        </c:title>
        <c:numFmt formatCode="General" sourceLinked="0"/>
        <c:majorTickMark val="out"/>
        <c:minorTickMark val="none"/>
        <c:tickLblPos val="nextTo"/>
        <c:spPr>
          <a:ln w="9360">
            <a:solidFill>
              <a:srgbClr val="b3b3b3"/>
            </a:solidFill>
            <a:round/>
          </a:ln>
        </c:spPr>
        <c:txPr>
          <a:bodyPr/>
          <a:lstStyle/>
          <a:p>
            <a:pPr>
              <a:defRPr b="0" sz="1000" spc="-1" strike="noStrike">
                <a:solidFill>
                  <a:srgbClr val="000000"/>
                </a:solidFill>
                <a:latin typeface="DejaVu Sans"/>
                <a:ea typeface="DejaVu Sans"/>
              </a:defRPr>
            </a:pPr>
          </a:p>
        </c:txPr>
        <c:crossAx val="1839794"/>
        <c:crosses val="autoZero"/>
        <c:crossBetween val="between"/>
      </c:valAx>
      <c:spPr>
        <a:noFill/>
        <a:ln w="0">
          <a:solidFill>
            <a:srgbClr val="000000"/>
          </a:solidFill>
        </a:ln>
      </c:spPr>
    </c:plotArea>
    <c:legend>
      <c:legendPos val="b"/>
      <c:overlay val="0"/>
      <c:spPr>
        <a:noFill/>
        <a:ln w="0">
          <a:noFill/>
        </a:ln>
      </c:spPr>
      <c:txPr>
        <a:bodyPr/>
        <a:lstStyle/>
        <a:p>
          <a:pPr>
            <a:defRPr b="0" sz="1000" spc="-1" strike="noStrike">
              <a:solidFill>
                <a:srgbClr val="000000"/>
              </a:solidFill>
              <a:latin typeface="DejaVu Sans"/>
              <a:ea typeface="DejaVu Sans"/>
            </a:defRPr>
          </a:pPr>
        </a:p>
      </c:txPr>
    </c:legend>
    <c:plotVisOnly val="1"/>
    <c:dispBlanksAs val="gap"/>
  </c:chart>
  <c:spPr>
    <a:noFill/>
    <a:ln w="9360">
      <a:noFill/>
    </a:ln>
  </c:spPr>
</c:chartSpace>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png>
</file>

<file path=ppt/media/image5.png>
</file>

<file path=ppt/media/image6.png>
</file>

<file path=ppt/media/image7.png>
</file>

<file path=ppt/media/image8.jpe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6">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18">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20360" cy="68292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ffffff"/>
              </a:solidFill>
              <a:latin typeface="Arial"/>
              <a:ea typeface="DejaVu Sans"/>
            </a:endParaRPr>
          </a:p>
        </p:txBody>
      </p:sp>
      <p:sp>
        <p:nvSpPr>
          <p:cNvPr id="1" name="CustomShape 2"/>
          <p:cNvSpPr/>
          <p:nvPr/>
        </p:nvSpPr>
        <p:spPr>
          <a:xfrm>
            <a:off x="11438640" y="6453360"/>
            <a:ext cx="737280" cy="36396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fld id="{7BF7A876-78CA-4DE7-B75E-D2AF9E02CCA9}"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2" name="CustomShape 3"/>
          <p:cNvSpPr/>
          <p:nvPr/>
        </p:nvSpPr>
        <p:spPr>
          <a:xfrm>
            <a:off x="912240" y="1268280"/>
            <a:ext cx="9187200" cy="3405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pic>
        <p:nvPicPr>
          <p:cNvPr id="3" name="Picture 19" descr="Logo_TUC_de_RGB"/>
          <p:cNvPicPr/>
          <p:nvPr/>
        </p:nvPicPr>
        <p:blipFill>
          <a:blip r:embed="rId2"/>
          <a:stretch/>
        </p:blipFill>
        <p:spPr>
          <a:xfrm>
            <a:off x="0" y="0"/>
            <a:ext cx="3031200" cy="541080"/>
          </a:xfrm>
          <a:prstGeom prst="rect">
            <a:avLst/>
          </a:prstGeom>
          <a:ln w="0">
            <a:noFill/>
          </a:ln>
        </p:spPr>
      </p:pic>
      <p:pic>
        <p:nvPicPr>
          <p:cNvPr id="4" name="Grafik 2" descr=""/>
          <p:cNvPicPr/>
          <p:nvPr/>
        </p:nvPicPr>
        <p:blipFill>
          <a:blip r:embed="rId3"/>
          <a:stretch/>
        </p:blipFill>
        <p:spPr>
          <a:xfrm>
            <a:off x="7430400" y="134640"/>
            <a:ext cx="3677040" cy="493200"/>
          </a:xfrm>
          <a:prstGeom prst="rect">
            <a:avLst/>
          </a:prstGeom>
          <a:ln w="0">
            <a:noFill/>
          </a:ln>
        </p:spPr>
      </p:pic>
      <p:sp>
        <p:nvSpPr>
          <p:cNvPr id="5" name="CustomShape 4"/>
          <p:cNvSpPr/>
          <p:nvPr/>
        </p:nvSpPr>
        <p:spPr>
          <a:xfrm>
            <a:off x="912240" y="1268280"/>
            <a:ext cx="9187200" cy="3405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sp>
        <p:nvSpPr>
          <p:cNvPr id="6" name="CustomShape 5"/>
          <p:cNvSpPr/>
          <p:nvPr/>
        </p:nvSpPr>
        <p:spPr>
          <a:xfrm>
            <a:off x="11444760" y="0"/>
            <a:ext cx="720360" cy="682920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ffffff"/>
              </a:solidFill>
              <a:latin typeface="Arial"/>
              <a:ea typeface="DejaVu Sans"/>
            </a:endParaRPr>
          </a:p>
        </p:txBody>
      </p:sp>
      <p:sp>
        <p:nvSpPr>
          <p:cNvPr id="7" name="CustomShape 160"/>
          <p:cNvSpPr/>
          <p:nvPr/>
        </p:nvSpPr>
        <p:spPr>
          <a:xfrm>
            <a:off x="0" y="6642720"/>
            <a:ext cx="12177720" cy="21132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 name="CustomShape 1"/>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1" name="CustomShape 2"/>
          <p:cNvSpPr/>
          <p:nvPr/>
        </p:nvSpPr>
        <p:spPr>
          <a:xfrm>
            <a:off x="11438640" y="6453360"/>
            <a:ext cx="7376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6273418-3F09-4900-B9F7-9F037DC066C0}"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12" name="CustomShape 3"/>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13" name="Picture 19" descr="Logo_TUC_de_RGB"/>
          <p:cNvPicPr/>
          <p:nvPr/>
        </p:nvPicPr>
        <p:blipFill>
          <a:blip r:embed="rId2"/>
          <a:stretch/>
        </p:blipFill>
        <p:spPr>
          <a:xfrm>
            <a:off x="0" y="0"/>
            <a:ext cx="3031560" cy="541440"/>
          </a:xfrm>
          <a:prstGeom prst="rect">
            <a:avLst/>
          </a:prstGeom>
          <a:ln w="0">
            <a:noFill/>
          </a:ln>
        </p:spPr>
      </p:pic>
      <p:pic>
        <p:nvPicPr>
          <p:cNvPr id="14" name="Grafik 2" descr=""/>
          <p:cNvPicPr/>
          <p:nvPr/>
        </p:nvPicPr>
        <p:blipFill>
          <a:blip r:embed="rId3"/>
          <a:stretch/>
        </p:blipFill>
        <p:spPr>
          <a:xfrm>
            <a:off x="7430400" y="134640"/>
            <a:ext cx="3677400" cy="493560"/>
          </a:xfrm>
          <a:prstGeom prst="rect">
            <a:avLst/>
          </a:prstGeom>
          <a:ln w="0">
            <a:noFill/>
          </a:ln>
        </p:spPr>
      </p:pic>
      <p:sp>
        <p:nvSpPr>
          <p:cNvPr id="15" name="CustomShape 4"/>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6" name="CustomShape 5"/>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17" name="CustomShape 160"/>
          <p:cNvSpPr/>
          <p:nvPr/>
        </p:nvSpPr>
        <p:spPr>
          <a:xfrm>
            <a:off x="0" y="6642720"/>
            <a:ext cx="121780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1" r:id="rId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 name="CustomShape 1"/>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1" name="CustomShape 2"/>
          <p:cNvSpPr/>
          <p:nvPr/>
        </p:nvSpPr>
        <p:spPr>
          <a:xfrm>
            <a:off x="11438640" y="6453360"/>
            <a:ext cx="7376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DD6C060A-4782-49A3-9397-7AE45DEF63FF}"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22" name="CustomShape 3"/>
          <p:cNvSpPr/>
          <p:nvPr/>
        </p:nvSpPr>
        <p:spPr>
          <a:xfrm>
            <a:off x="912240" y="1268280"/>
            <a:ext cx="9187560" cy="340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pic>
        <p:nvPicPr>
          <p:cNvPr id="23" name="Picture 19" descr="Logo_TUC_de_RGB"/>
          <p:cNvPicPr/>
          <p:nvPr/>
        </p:nvPicPr>
        <p:blipFill>
          <a:blip r:embed="rId2"/>
          <a:stretch/>
        </p:blipFill>
        <p:spPr>
          <a:xfrm>
            <a:off x="0" y="0"/>
            <a:ext cx="3031560" cy="541440"/>
          </a:xfrm>
          <a:prstGeom prst="rect">
            <a:avLst/>
          </a:prstGeom>
          <a:ln w="0">
            <a:noFill/>
          </a:ln>
        </p:spPr>
      </p:pic>
      <p:pic>
        <p:nvPicPr>
          <p:cNvPr id="24" name="Grafik 2" descr=""/>
          <p:cNvPicPr/>
          <p:nvPr/>
        </p:nvPicPr>
        <p:blipFill>
          <a:blip r:embed="rId3"/>
          <a:stretch/>
        </p:blipFill>
        <p:spPr>
          <a:xfrm>
            <a:off x="7430400" y="134640"/>
            <a:ext cx="3677400" cy="493560"/>
          </a:xfrm>
          <a:prstGeom prst="rect">
            <a:avLst/>
          </a:prstGeom>
          <a:ln w="0">
            <a:noFill/>
          </a:ln>
        </p:spPr>
      </p:pic>
      <p:sp>
        <p:nvSpPr>
          <p:cNvPr id="25" name="CustomShape 4"/>
          <p:cNvSpPr/>
          <p:nvPr/>
        </p:nvSpPr>
        <p:spPr>
          <a:xfrm>
            <a:off x="11444760" y="0"/>
            <a:ext cx="720720" cy="682956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26" name="CustomShape 5"/>
          <p:cNvSpPr/>
          <p:nvPr/>
        </p:nvSpPr>
        <p:spPr>
          <a:xfrm>
            <a:off x="11438640" y="6453360"/>
            <a:ext cx="7376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CC975DC-CF69-40BA-999E-7CE5739DDD4A}"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27" name="CustomShape 160"/>
          <p:cNvSpPr/>
          <p:nvPr/>
        </p:nvSpPr>
        <p:spPr>
          <a:xfrm>
            <a:off x="0" y="6642720"/>
            <a:ext cx="1217808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Emerging Technologies for the Circular Economy – TU Clausthal</a:t>
            </a:r>
            <a:endParaRPr b="0" lang="en-US" sz="800" spc="-1" strike="noStrike">
              <a:solidFill>
                <a:srgbClr val="000000"/>
              </a:solidFill>
              <a:latin typeface="Arial"/>
            </a:endParaRPr>
          </a:p>
        </p:txBody>
      </p:sp>
      <p:sp>
        <p:nvSpPr>
          <p:cNvPr id="2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3"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hyperlink" Target="https://www.iso.org/standard/38498.html"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xml"/>
</Relationships>
</file>

<file path=ppt/slides/_rels/slide11.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image" Target="../media/image5.png"/><Relationship Id="rId3" Type="http://schemas.openxmlformats.org/officeDocument/2006/relationships/slideLayout" Target="../slideLayouts/slideLayout1.xml"/>
</Relationships>
</file>

<file path=ppt/slides/_rels/slide12.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4.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xml"/>
</Relationships>
</file>

<file path=ppt/slides/_rels/slide15.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xml"/>
</Relationships>
</file>

<file path=ppt/slides/_rels/slide16.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_rels/slide17.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_rels/slide18.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_rels/slide19.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The-Limits-to-Growth" TargetMode="External"/><Relationship Id="rId3" Type="http://schemas.openxmlformats.org/officeDocument/2006/relationships/slideLayout" Target="../slideLayouts/slideLayout3.xml"/>
</Relationships>
</file>

<file path=ppt/slides/_rels/slide20.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xml"/>
</Relationships>
</file>

<file path=ppt/slides/_rels/slide21.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xml"/>
</Relationships>
</file>

<file path=ppt/slides/_rels/slide22.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xml"/>
</Relationships>
</file>

<file path=ppt/slides/_rels/slide23.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xml"/>
</Relationships>
</file>

<file path=ppt/slides/_rels/slide24.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xml"/>
</Relationships>
</file>

<file path=ppt/slides/_rels/slide25.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xml"/>
</Relationships>
</file>

<file path=ppt/slides/_rels/slide2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xml"/>
</Relationships>
</file>

<file path=ppt/slides/_rels/slide27.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xml"/>
</Relationships>
</file>

<file path=ppt/slides/_rels/slide28.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xml"/>
</Relationships>
</file>

<file path=ppt/slides/_rels/slide2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creativecommons.org/licenses/by-sa/4.0" TargetMode="External"/><Relationship Id="rId3" Type="http://schemas.openxmlformats.org/officeDocument/2006/relationships/image" Target="../media/image8.jpeg"/><Relationship Id="rId4" Type="http://schemas.openxmlformats.org/officeDocument/2006/relationships/hyperlink" Target="https://etce-lab.com/index.php/mushr-a-smart-automated-and-scalable-indoor-harvesting-system-for-gourmet-mushrooms/" TargetMode="External"/><Relationship Id="rId5" Type="http://schemas.openxmlformats.org/officeDocument/2006/relationships/slideLayout" Target="../slideLayouts/slideLayout1.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34.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xml"/>
</Relationships>
</file>

<file path=ppt/slides/_rels/slide35.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hyperlink" Target="https://ec.europa.eu/clima/system/files/2020-09/2020_study_main_report_en.pdf" TargetMode="External"/><Relationship Id="rId3" Type="http://schemas.openxmlformats.org/officeDocument/2006/relationships/hyperlink" Target="https://www.iso.org/standard/37456.html" TargetMode="External"/><Relationship Id="rId4" Type="http://schemas.openxmlformats.org/officeDocument/2006/relationships/slideLayout" Target="../slideLayouts/slideLayout1.xml"/>
</Relationships>
</file>

<file path=ppt/slides/_rels/slide36.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_rels/slide37.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xml"/>
</Relationships>
</file>

<file path=ppt/slides/_rels/slide38.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xml"/>
</Relationships>
</file>

<file path=ppt/slides/_rels/slide39.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xml"/>
</Relationships>
</file>

<file path=ppt/slides/_rels/slide4.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xml"/>
</Relationships>
</file>

<file path=ppt/slides/_rels/slide40.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xml"/>
</Relationships>
</file>

<file path=ppt/slides/_rels/slide41.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43.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_rels/slide44.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_rels/slide45.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_rels/slide46.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hyperlink" Target="https://www.iso.org/standard/37456.html" TargetMode="External"/><Relationship Id="rId3" Type="http://schemas.openxmlformats.org/officeDocument/2006/relationships/slideLayout" Target="../slideLayouts/slideLayout1.xml"/>
</Relationships>
</file>

<file path=ppt/slides/_rels/slide47.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hyperlink" Target="https://www.iso.org/standard/37456.html" TargetMode="External"/><Relationship Id="rId3" Type="http://schemas.openxmlformats.org/officeDocument/2006/relationships/slideLayout" Target="../slideLayouts/slideLayout1.xml"/>
</Relationships>
</file>

<file path=ppt/slides/_rels/slide48.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hyperlink" Target="https://www.iso.org/standard/37456.html" TargetMode="External"/><Relationship Id="rId3" Type="http://schemas.openxmlformats.org/officeDocument/2006/relationships/slideLayout" Target="../slideLayouts/slideLayout1.xml"/>
</Relationships>
</file>

<file path=ppt/slides/_rels/slide49.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image" Target="../media/image12.png"/><Relationship Id="rId3" Type="http://schemas.openxmlformats.org/officeDocument/2006/relationships/slideLayout" Target="../slideLayouts/slideLayout1.xml"/>
</Relationships>
</file>

<file path=ppt/slides/_rels/slide5.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hyperlink" Target="https://creativecommons.org/licenses/by-sa/4.0" TargetMode="External"/><Relationship Id="rId3" Type="http://schemas.openxmlformats.org/officeDocument/2006/relationships/slideLayout" Target="../slideLayouts/slideLayout1.xml"/>
</Relationships>
</file>

<file path=ppt/slides/_rels/slide50.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image" Target="../media/image12.png"/><Relationship Id="rId3" Type="http://schemas.openxmlformats.org/officeDocument/2006/relationships/slideLayout" Target="../slideLayouts/slideLayout1.xml"/>
</Relationships>
</file>

<file path=ppt/slides/_rels/slide51.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xml"/>
</Relationships>
</file>

<file path=ppt/slides/_rels/slide52.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xml"/>
</Relationships>
</file>

<file path=ppt/slides/_rels/slide53.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xml"/>
</Relationships>
</file>

<file path=ppt/slides/_rels/slide54.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slideLayout" Target="../slideLayouts/slideLayout1.xml"/>
</Relationships>
</file>

<file path=ppt/slides/_rels/slide55.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xml"/>
</Relationships>
</file>

<file path=ppt/slides/_rels/slide56.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xml"/>
</Relationships>
</file>

<file path=ppt/slides/_rels/slide57.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3.png"/><Relationship Id="rId4" Type="http://schemas.openxmlformats.org/officeDocument/2006/relationships/slideLayout" Target="../slideLayouts/slideLayout1.xml"/>
</Relationships>
</file>

<file path=ppt/slides/_rels/slide58.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3.png"/><Relationship Id="rId4" Type="http://schemas.openxmlformats.org/officeDocument/2006/relationships/slideLayout" Target="../slideLayouts/slideLayout1.xml"/>
</Relationships>
</file>

<file path=ppt/slides/_rels/slide59.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slideLayout" Target="../slideLayouts/slideLayout1.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60.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slideLayout" Target="../slideLayouts/slideLayout1.xml"/>
</Relationships>
</file>

<file path=ppt/slides/_rels/slide61.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slideLayout" Target="../slideLayouts/slideLayout1.xml"/>
</Relationships>
</file>

<file path=ppt/slides/_rels/slide62.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chart" Target="../charts/chart1.xml"/><Relationship Id="rId3" Type="http://schemas.openxmlformats.org/officeDocument/2006/relationships/slideLayout" Target="../slideLayouts/slideLayout1.xml"/>
</Relationships>
</file>

<file path=ppt/slides/_rels/slide63.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slideLayout" Target="../slideLayouts/slideLayout1.xml"/>
</Relationships>
</file>

<file path=ppt/slides/_rels/slide64.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4.png"/><Relationship Id="rId4" Type="http://schemas.openxmlformats.org/officeDocument/2006/relationships/slideLayout" Target="../slideLayouts/slideLayout1.xml"/>
</Relationships>
</file>

<file path=ppt/slides/_rels/slide65.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4.png"/><Relationship Id="rId4" Type="http://schemas.openxmlformats.org/officeDocument/2006/relationships/slideLayout" Target="../slideLayouts/slideLayout1.xml"/>
</Relationships>
</file>

<file path=ppt/slides/_rels/slide66.xml.rels><?xml version="1.0" encoding="UTF-8"?>
<Relationships xmlns="http://schemas.openxmlformats.org/package/2006/relationships"><Relationship Id="rId1" Type="http://schemas.openxmlformats.org/officeDocument/2006/relationships/hyperlink" Target="https://ec.europa.eu/clima/system/files/2020-09/2020_study_main_report_en.pdf" TargetMode="External"/><Relationship Id="rId2" Type="http://schemas.openxmlformats.org/officeDocument/2006/relationships/hyperlink" Target="https://www.iso.org/standard/37456.html" TargetMode="External"/><Relationship Id="rId3" Type="http://schemas.openxmlformats.org/officeDocument/2006/relationships/image" Target="../media/image14.png"/><Relationship Id="rId4" Type="http://schemas.openxmlformats.org/officeDocument/2006/relationships/slideLayout" Target="../slideLayouts/slideLayout1.xml"/>
</Relationships>
</file>

<file path=ppt/slides/_rels/slide67.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image" Target="../media/image14.png"/><Relationship Id="rId3" Type="http://schemas.openxmlformats.org/officeDocument/2006/relationships/slideLayout" Target="../slideLayouts/slideLayout1.xml"/>
</Relationships>
</file>

<file path=ppt/slides/_rels/slide68.xml.rels><?xml version="1.0" encoding="UTF-8"?>
<Relationships xmlns="http://schemas.openxmlformats.org/package/2006/relationships"><Relationship Id="rId1" Type="http://schemas.openxmlformats.org/officeDocument/2006/relationships/hyperlink" Target="https://eplca.jrc.ec.europa.eu/uploads/ILCD-Handbook-General-guide-for-LCA-DETAILED-GUIDANCE-12March2010-ISBN-fin-v1.0-EN.pdf" TargetMode="External"/><Relationship Id="rId2" Type="http://schemas.openxmlformats.org/officeDocument/2006/relationships/image" Target="../media/image14.png"/><Relationship Id="rId3" Type="http://schemas.openxmlformats.org/officeDocument/2006/relationships/slideLayout" Target="../slideLayouts/slideLayout1.xml"/>
</Relationships>
</file>

<file path=ppt/slides/_rels/slide69.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hyperlink" Target="https://eplca.jrc.ec.europa.eu/uploads/ILCD-Handbook-General-guide-for-LCA-DETAILED-GUIDANCE-12March2010-ISBN-fin-v1.0-EN.pdf" TargetMode="External"/><Relationship Id="rId3" Type="http://schemas.openxmlformats.org/officeDocument/2006/relationships/slideLayout" Target="../slideLayouts/slideLayout1.xml"/>
</Relationships>
</file>

<file path=ppt/slides/_rels/slide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xml"/>
</Relationships>
</file>

<file path=ppt/slides/_rels/slide70.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_rels/slide71.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_rels/slide72.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73.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74.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75.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76.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77.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78.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79.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9.xml.rels><?xml version="1.0" encoding="UTF-8"?>
<Relationships xmlns="http://schemas.openxmlformats.org/package/2006/relationships"><Relationship Id="rId1" Type="http://schemas.openxmlformats.org/officeDocument/2006/relationships/hyperlink" Target="https://www.iso.org/standard/37456.html" TargetMode="External"/><Relationship Id="rId2"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 name="CustomShape 163"/>
          <p:cNvSpPr/>
          <p:nvPr/>
        </p:nvSpPr>
        <p:spPr>
          <a:xfrm>
            <a:off x="527400" y="1412640"/>
            <a:ext cx="10340640" cy="112716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US" sz="3200" spc="-1" strike="noStrike">
              <a:solidFill>
                <a:srgbClr val="000000"/>
              </a:solidFill>
              <a:latin typeface="Arial"/>
            </a:endParaRPr>
          </a:p>
        </p:txBody>
      </p:sp>
      <p:sp>
        <p:nvSpPr>
          <p:cNvPr id="31" name="CustomShape 164"/>
          <p:cNvSpPr/>
          <p:nvPr/>
        </p:nvSpPr>
        <p:spPr>
          <a:xfrm>
            <a:off x="527400" y="2852640"/>
            <a:ext cx="10340640" cy="234792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3: Lifecycle Assessment (LCA)</a:t>
            </a: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M.Sc. Anant Sujatanagarjuna</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M.Sc. Shohreh Kia</a:t>
            </a:r>
            <a:endParaRPr b="0" lang="en-US"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Assessment (LCA)</a:t>
            </a:r>
            <a:endParaRPr b="0" lang="en-US" sz="2400" spc="-1" strike="noStrike">
              <a:solidFill>
                <a:srgbClr val="000000"/>
              </a:solidFill>
              <a:latin typeface="Arial"/>
            </a:endParaRPr>
          </a:p>
        </p:txBody>
      </p:sp>
      <p:sp>
        <p:nvSpPr>
          <p:cNvPr id="59" name="CustomShape 2"/>
          <p:cNvSpPr/>
          <p:nvPr/>
        </p:nvSpPr>
        <p:spPr>
          <a:xfrm>
            <a:off x="335520" y="1268280"/>
            <a:ext cx="10729800" cy="5017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ISO 14040/14044 (ISO14040, 2006) (ISO14044, 2006) together provide a </a:t>
            </a:r>
            <a:r>
              <a:rPr b="0" i="1" lang="en-GB" sz="1800" spc="-1" strike="noStrike">
                <a:solidFill>
                  <a:srgbClr val="000000"/>
                </a:solidFill>
                <a:latin typeface="DejaVu Sans"/>
                <a:ea typeface="DejaVu Sans"/>
              </a:rPr>
              <a:t>loose</a:t>
            </a:r>
            <a:r>
              <a:rPr b="0" lang="en-GB" sz="1800" spc="-1" strike="noStrike">
                <a:solidFill>
                  <a:srgbClr val="000000"/>
                </a:solidFill>
                <a:latin typeface="DejaVu Sans"/>
                <a:ea typeface="DejaVu Sans"/>
              </a:rPr>
              <a:t> methodology for conducting LCA studies.</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ISO 14040 defines the </a:t>
            </a:r>
            <a:r>
              <a:rPr b="0" i="1" lang="en-GB" sz="1800" spc="-1" strike="noStrike">
                <a:solidFill>
                  <a:srgbClr val="000000"/>
                </a:solidFill>
                <a:latin typeface="DejaVu Sans"/>
                <a:ea typeface="DejaVu Sans"/>
              </a:rPr>
              <a:t>principles and framework </a:t>
            </a:r>
            <a:r>
              <a:rPr b="0" lang="en-GB" sz="1800" spc="-1" strike="noStrike">
                <a:solidFill>
                  <a:srgbClr val="000000"/>
                </a:solidFill>
                <a:latin typeface="DejaVu Sans"/>
                <a:ea typeface="DejaVu Sans"/>
              </a:rPr>
              <a:t>of the standard</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ISO 14044 provides </a:t>
            </a:r>
            <a:r>
              <a:rPr b="0" i="1" lang="en-GB" sz="1800" spc="-1" strike="noStrike">
                <a:solidFill>
                  <a:srgbClr val="000000"/>
                </a:solidFill>
                <a:latin typeface="DejaVu Sans"/>
                <a:ea typeface="DejaVu Sans"/>
              </a:rPr>
              <a:t>requirements and guidelines </a:t>
            </a:r>
            <a:r>
              <a:rPr b="0" lang="en-GB" sz="1800" spc="-1" strike="noStrike">
                <a:solidFill>
                  <a:srgbClr val="000000"/>
                </a:solidFill>
                <a:latin typeface="DejaVu Sans"/>
                <a:ea typeface="DejaVu Sans"/>
              </a:rPr>
              <a:t>for LCA practitioners.</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Their scope is very broad, hence requiring LCA practitioners to further refine the methodology for their specific needs.</a:t>
            </a:r>
            <a:endParaRPr b="0" lang="en-US" sz="1800" spc="-1" strike="noStrike">
              <a:solidFill>
                <a:srgbClr val="000000"/>
              </a:solidFill>
              <a:latin typeface="Arial"/>
            </a:endParaRPr>
          </a:p>
          <a:p>
            <a:pPr marL="360" algn="ctr" defTabSz="914400">
              <a:lnSpc>
                <a:spcPct val="100000"/>
              </a:lnSpc>
              <a:spcBef>
                <a:spcPts val="360"/>
              </a:spcBef>
            </a:pPr>
            <a:endParaRPr b="0" lang="en-US" sz="1800" spc="-1" strike="noStrike">
              <a:solidFill>
                <a:srgbClr val="000000"/>
              </a:solidFill>
              <a:latin typeface="Arial"/>
            </a:endParaRPr>
          </a:p>
          <a:p>
            <a:pPr marL="360" algn="ctr" defTabSz="914400">
              <a:lnSpc>
                <a:spcPct val="100000"/>
              </a:lnSpc>
              <a:spcBef>
                <a:spcPts val="360"/>
              </a:spcBef>
            </a:pPr>
            <a:endParaRPr b="0" lang="en-US" sz="1800" spc="-1" strike="noStrike">
              <a:solidFill>
                <a:srgbClr val="000000"/>
              </a:solidFill>
              <a:latin typeface="Arial"/>
            </a:endParaRPr>
          </a:p>
          <a:p>
            <a:pPr marL="360" algn="ctr" defTabSz="914400">
              <a:lnSpc>
                <a:spcPct val="100000"/>
              </a:lnSpc>
              <a:spcBef>
                <a:spcPts val="360"/>
              </a:spcBef>
            </a:pPr>
            <a:r>
              <a:rPr b="1" lang="en-GB" sz="1800" spc="-1" strike="noStrike">
                <a:solidFill>
                  <a:srgbClr val="ffffff"/>
                </a:solidFill>
                <a:latin typeface="DejaVu Sans"/>
                <a:ea typeface="DejaVu Sans"/>
              </a:rPr>
              <a:t>More info on points, percentages, etc. follow on the next slides (Examination)</a:t>
            </a:r>
            <a:endParaRPr b="0" lang="en-US" sz="1800" spc="-1" strike="noStrike">
              <a:solidFill>
                <a:srgbClr val="000000"/>
              </a:solidFill>
              <a:latin typeface="Arial"/>
            </a:endParaRPr>
          </a:p>
        </p:txBody>
      </p:sp>
      <p:sp>
        <p:nvSpPr>
          <p:cNvPr id="60" name="CustomShape 3"/>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ISO 14040 &amp; ISO 14044</a:t>
            </a:r>
            <a:endParaRPr b="0" lang="en-US" sz="2200" spc="-1" strike="noStrike">
              <a:solidFill>
                <a:srgbClr val="000000"/>
              </a:solidFill>
              <a:latin typeface="Arial"/>
            </a:endParaRPr>
          </a:p>
        </p:txBody>
      </p:sp>
      <p:sp>
        <p:nvSpPr>
          <p:cNvPr id="61" name="CustomShape 4"/>
          <p:cNvSpPr/>
          <p:nvPr/>
        </p:nvSpPr>
        <p:spPr>
          <a:xfrm>
            <a:off x="274320" y="6219360"/>
            <a:ext cx="106855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14044 Environmental management — Life cycle assessment — Requirements and guidelines, International standards organisation (</a:t>
            </a:r>
            <a:r>
              <a:rPr b="0" lang="en-US" sz="900" spc="-1" strike="noStrike" u="sng">
                <a:solidFill>
                  <a:srgbClr val="0000ff"/>
                </a:solidFill>
                <a:uFillTx/>
                <a:latin typeface="Roboto"/>
                <a:ea typeface="Roboto"/>
                <a:hlinkClick r:id="rId1"/>
              </a:rPr>
              <a:t>https://www.iso.org/standard/38498.html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62" name="CustomShape 5"/>
          <p:cNvSpPr/>
          <p:nvPr/>
        </p:nvSpPr>
        <p:spPr>
          <a:xfrm>
            <a:off x="274320" y="600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63" name="CustomShape 175"/>
          <p:cNvSpPr/>
          <p:nvPr/>
        </p:nvSpPr>
        <p:spPr>
          <a:xfrm>
            <a:off x="10228680" y="752040"/>
            <a:ext cx="509760" cy="48960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Assessment (LCA)</a:t>
            </a:r>
            <a:endParaRPr b="0" lang="en-US" sz="2400" spc="-1" strike="noStrike">
              <a:solidFill>
                <a:srgbClr val="000000"/>
              </a:solidFill>
              <a:latin typeface="Arial"/>
            </a:endParaRPr>
          </a:p>
        </p:txBody>
      </p:sp>
      <p:sp>
        <p:nvSpPr>
          <p:cNvPr id="65" name="CustomShape 2"/>
          <p:cNvSpPr/>
          <p:nvPr/>
        </p:nvSpPr>
        <p:spPr>
          <a:xfrm>
            <a:off x="335520" y="1268280"/>
            <a:ext cx="5364360" cy="5017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a:t>
            </a:r>
            <a:r>
              <a:rPr b="0" i="1" lang="en-GB" sz="1800" spc="-1" strike="noStrike">
                <a:solidFill>
                  <a:srgbClr val="000000"/>
                </a:solidFill>
                <a:latin typeface="DejaVu Sans"/>
                <a:ea typeface="DejaVu Sans"/>
              </a:rPr>
              <a:t>Determining the environmental impacts of conventional and alternatively fuelled vehicles through LCA”</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Prepared by </a:t>
            </a:r>
            <a:r>
              <a:rPr b="0" i="1" lang="en-GB" sz="1800" spc="-1" strike="noStrike">
                <a:solidFill>
                  <a:srgbClr val="000000"/>
                </a:solidFill>
                <a:latin typeface="DejaVu Sans"/>
                <a:ea typeface="DejaVu Sans"/>
              </a:rPr>
              <a:t>Ricardo Energy and Environment</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Generally follows the ISO 14040 and ISO 14044 standards.</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marL="360" algn="ctr" defTabSz="914400">
              <a:lnSpc>
                <a:spcPct val="100000"/>
              </a:lnSpc>
              <a:spcBef>
                <a:spcPts val="360"/>
              </a:spcBef>
            </a:pPr>
            <a:endParaRPr b="0" lang="en-US" sz="1800" spc="-1" strike="noStrike">
              <a:solidFill>
                <a:srgbClr val="000000"/>
              </a:solidFill>
              <a:latin typeface="Arial"/>
            </a:endParaRPr>
          </a:p>
          <a:p>
            <a:pPr marL="360" algn="ctr" defTabSz="914400">
              <a:lnSpc>
                <a:spcPct val="100000"/>
              </a:lnSpc>
              <a:spcBef>
                <a:spcPts val="360"/>
              </a:spcBef>
            </a:pPr>
            <a:endParaRPr b="0" lang="en-US" sz="1800" spc="-1" strike="noStrike">
              <a:solidFill>
                <a:srgbClr val="000000"/>
              </a:solidFill>
              <a:latin typeface="Arial"/>
            </a:endParaRPr>
          </a:p>
          <a:p>
            <a:pPr marL="360" algn="ctr" defTabSz="914400">
              <a:lnSpc>
                <a:spcPct val="100000"/>
              </a:lnSpc>
              <a:spcBef>
                <a:spcPts val="360"/>
              </a:spcBef>
            </a:pPr>
            <a:r>
              <a:rPr b="1" lang="en-GB" sz="1800" spc="-1" strike="noStrike">
                <a:solidFill>
                  <a:srgbClr val="ffffff"/>
                </a:solidFill>
                <a:latin typeface="DejaVu Sans"/>
                <a:ea typeface="DejaVu Sans"/>
              </a:rPr>
              <a:t>More info on points, percentages, etc. follow on the next slides (Examination)</a:t>
            </a:r>
            <a:endParaRPr b="0" lang="en-US" sz="1800" spc="-1" strike="noStrike">
              <a:solidFill>
                <a:srgbClr val="000000"/>
              </a:solidFill>
              <a:latin typeface="Arial"/>
            </a:endParaRPr>
          </a:p>
        </p:txBody>
      </p:sp>
      <p:sp>
        <p:nvSpPr>
          <p:cNvPr id="66" name="CustomShape 3"/>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2020 EU Commission Report </a:t>
            </a:r>
            <a:endParaRPr b="0" lang="en-US" sz="2200" spc="-1" strike="noStrike">
              <a:solidFill>
                <a:srgbClr val="000000"/>
              </a:solidFill>
              <a:latin typeface="Arial"/>
            </a:endParaRPr>
          </a:p>
        </p:txBody>
      </p:sp>
      <p:sp>
        <p:nvSpPr>
          <p:cNvPr id="67" name="CustomShape 4"/>
          <p:cNvSpPr/>
          <p:nvPr/>
        </p:nvSpPr>
        <p:spPr>
          <a:xfrm>
            <a:off x="274320" y="6255360"/>
            <a:ext cx="111427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 adapted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68" name="Grafik 305" descr=""/>
          <p:cNvPicPr/>
          <p:nvPr/>
        </p:nvPicPr>
        <p:blipFill>
          <a:blip r:embed="rId2"/>
          <a:stretch/>
        </p:blipFill>
        <p:spPr>
          <a:xfrm>
            <a:off x="5378400" y="1312200"/>
            <a:ext cx="5993280" cy="478944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Assessment (LCA)</a:t>
            </a:r>
            <a:endParaRPr b="0" lang="en-US" sz="2400" spc="-1" strike="noStrike">
              <a:solidFill>
                <a:srgbClr val="000000"/>
              </a:solidFill>
              <a:latin typeface="Arial"/>
            </a:endParaRPr>
          </a:p>
        </p:txBody>
      </p:sp>
      <p:pic>
        <p:nvPicPr>
          <p:cNvPr id="70" name="Grafik 307" descr=""/>
          <p:cNvPicPr/>
          <p:nvPr/>
        </p:nvPicPr>
        <p:blipFill>
          <a:blip r:embed="rId1"/>
          <a:stretch/>
        </p:blipFill>
        <p:spPr>
          <a:xfrm>
            <a:off x="4476960" y="1719360"/>
            <a:ext cx="3223080" cy="3404160"/>
          </a:xfrm>
          <a:prstGeom prst="rect">
            <a:avLst/>
          </a:prstGeom>
          <a:ln w="0">
            <a:noFill/>
          </a:ln>
        </p:spPr>
      </p:pic>
      <p:sp>
        <p:nvSpPr>
          <p:cNvPr id="71" name="CustomShape 2"/>
          <p:cNvSpPr/>
          <p:nvPr/>
        </p:nvSpPr>
        <p:spPr>
          <a:xfrm>
            <a:off x="3200400" y="3200400"/>
            <a:ext cx="1127880" cy="3405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0" lang="en-US" sz="1800" spc="-1" strike="noStrike">
                <a:solidFill>
                  <a:srgbClr val="000000"/>
                </a:solidFill>
                <a:latin typeface="DejaVu Sans"/>
                <a:ea typeface="DejaVu Sans"/>
              </a:rPr>
              <a:t>LCI</a:t>
            </a:r>
            <a:endParaRPr b="0" lang="en-US" sz="1800" spc="-1" strike="noStrike">
              <a:solidFill>
                <a:srgbClr val="000000"/>
              </a:solidFill>
              <a:latin typeface="Arial"/>
            </a:endParaRPr>
          </a:p>
        </p:txBody>
      </p:sp>
      <p:sp>
        <p:nvSpPr>
          <p:cNvPr id="72" name="CustomShape 3"/>
          <p:cNvSpPr/>
          <p:nvPr/>
        </p:nvSpPr>
        <p:spPr>
          <a:xfrm>
            <a:off x="3200760" y="4640400"/>
            <a:ext cx="1127880" cy="3405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0" lang="en-US" sz="1800" spc="-1" strike="noStrike">
                <a:solidFill>
                  <a:srgbClr val="000000"/>
                </a:solidFill>
                <a:latin typeface="DejaVu Sans"/>
                <a:ea typeface="DejaVu Sans"/>
              </a:rPr>
              <a:t>LCIA</a:t>
            </a:r>
            <a:endParaRPr b="0" lang="en-US" sz="1800" spc="-1" strike="noStrike">
              <a:solidFill>
                <a:srgbClr val="000000"/>
              </a:solidFill>
              <a:latin typeface="Arial"/>
            </a:endParaRPr>
          </a:p>
        </p:txBody>
      </p:sp>
      <p:sp>
        <p:nvSpPr>
          <p:cNvPr id="73" name="CustomShape 4"/>
          <p:cNvSpPr/>
          <p:nvPr/>
        </p:nvSpPr>
        <p:spPr>
          <a:xfrm>
            <a:off x="274320" y="6219360"/>
            <a:ext cx="77637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Mr3641 – https://commons.wikimedia.org/wiki/File:PhasesOfLifeCycleAnalysis.png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74" name="CustomShape 165"/>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The four main stages</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5" name="CustomShape 1"/>
          <p:cNvSpPr/>
          <p:nvPr/>
        </p:nvSpPr>
        <p:spPr>
          <a:xfrm>
            <a:off x="335520" y="4406760"/>
            <a:ext cx="10729800" cy="13388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Goal and scope definition</a:t>
            </a:r>
            <a:endParaRPr b="0" lang="en-US" sz="3000" spc="-1" strike="noStrike">
              <a:solidFill>
                <a:srgbClr val="000000"/>
              </a:solidFill>
              <a:latin typeface="Arial"/>
            </a:endParaRPr>
          </a:p>
        </p:txBody>
      </p:sp>
      <p:sp>
        <p:nvSpPr>
          <p:cNvPr id="76" name="CustomShape 2"/>
          <p:cNvSpPr/>
          <p:nvPr/>
        </p:nvSpPr>
        <p:spPr>
          <a:xfrm>
            <a:off x="335520" y="2906640"/>
            <a:ext cx="10729800" cy="147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7"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78" name="CustomShape 2"/>
          <p:cNvSpPr/>
          <p:nvPr/>
        </p:nvSpPr>
        <p:spPr>
          <a:xfrm>
            <a:off x="335520" y="1268280"/>
            <a:ext cx="10629360" cy="5017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goal of an LCA states: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application</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reasons for carrying out the study</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audience</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Whether the results are intended to be used in comparitive assertions released publicly</a:t>
            </a:r>
            <a:endParaRPr b="0" lang="en-US" sz="1800" spc="-1" strike="noStrike">
              <a:solidFill>
                <a:srgbClr val="000000"/>
              </a:solidFill>
              <a:latin typeface="Arial"/>
            </a:endParaRPr>
          </a:p>
        </p:txBody>
      </p:sp>
      <p:sp>
        <p:nvSpPr>
          <p:cNvPr id="79" name="CustomShape 4"/>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Goal of an LCA study</a:t>
            </a:r>
            <a:endParaRPr b="0" lang="en-US" sz="2200" spc="-1" strike="noStrike">
              <a:solidFill>
                <a:srgbClr val="000000"/>
              </a:solidFill>
              <a:latin typeface="Arial"/>
            </a:endParaRPr>
          </a:p>
        </p:txBody>
      </p:sp>
      <p:sp>
        <p:nvSpPr>
          <p:cNvPr id="80" name="CustomShape 5"/>
          <p:cNvSpPr/>
          <p:nvPr/>
        </p:nvSpPr>
        <p:spPr>
          <a:xfrm>
            <a:off x="274320" y="6399360"/>
            <a:ext cx="111427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81" name="CustomShape 6"/>
          <p:cNvSpPr/>
          <p:nvPr/>
        </p:nvSpPr>
        <p:spPr>
          <a:xfrm>
            <a:off x="274320" y="6147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CustomShape 37"/>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83" name="CustomShape 39"/>
          <p:cNvSpPr/>
          <p:nvPr/>
        </p:nvSpPr>
        <p:spPr>
          <a:xfrm>
            <a:off x="457200" y="1268280"/>
            <a:ext cx="10545480" cy="5017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intended application: A representative selection of road vehicle configurations.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Aims to enhance the Commission's understanding of environmental impacts and of suitable methodologies to assess them in the mid- to long-term time frame (until 2050).</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Target audience: European Commission and decision-makers.</a:t>
            </a:r>
            <a:endParaRPr b="0" lang="en-US" sz="1800" spc="-1" strike="noStrike">
              <a:solidFill>
                <a:srgbClr val="000000"/>
              </a:solidFill>
              <a:latin typeface="Arial"/>
            </a:endParaRPr>
          </a:p>
        </p:txBody>
      </p:sp>
      <p:sp>
        <p:nvSpPr>
          <p:cNvPr id="84" name="CustomShape 40"/>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Goal of an LCA study</a:t>
            </a:r>
            <a:endParaRPr b="0" lang="en-US" sz="2200" spc="-1" strike="noStrike">
              <a:solidFill>
                <a:srgbClr val="000000"/>
              </a:solidFill>
              <a:latin typeface="Arial"/>
            </a:endParaRPr>
          </a:p>
        </p:txBody>
      </p:sp>
      <p:sp>
        <p:nvSpPr>
          <p:cNvPr id="85" name="CustomShape 41"/>
          <p:cNvSpPr/>
          <p:nvPr/>
        </p:nvSpPr>
        <p:spPr>
          <a:xfrm>
            <a:off x="274320" y="6399360"/>
            <a:ext cx="111427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86" name="CustomShape 42"/>
          <p:cNvSpPr/>
          <p:nvPr/>
        </p:nvSpPr>
        <p:spPr>
          <a:xfrm>
            <a:off x="274320" y="6147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88" name="CustomShape 2"/>
          <p:cNvSpPr/>
          <p:nvPr/>
        </p:nvSpPr>
        <p:spPr>
          <a:xfrm>
            <a:off x="335520" y="1268280"/>
            <a:ext cx="4907160" cy="5017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89" name="CustomShape 3"/>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90" name="CustomShape 6"/>
          <p:cNvSpPr/>
          <p:nvPr/>
        </p:nvSpPr>
        <p:spPr>
          <a:xfrm>
            <a:off x="274320" y="636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CustomShape 38"/>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92" name="CustomShape 43"/>
          <p:cNvSpPr/>
          <p:nvPr/>
        </p:nvSpPr>
        <p:spPr>
          <a:xfrm>
            <a:off x="335520" y="1268280"/>
            <a:ext cx="4907160" cy="5017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93" name="CustomShape 44"/>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94" name="CustomShape 47"/>
          <p:cNvSpPr/>
          <p:nvPr/>
        </p:nvSpPr>
        <p:spPr>
          <a:xfrm>
            <a:off x="274320" y="636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95" name="CustomShape 46"/>
          <p:cNvSpPr/>
          <p:nvPr/>
        </p:nvSpPr>
        <p:spPr>
          <a:xfrm>
            <a:off x="6419520" y="2286000"/>
            <a:ext cx="3631680" cy="136440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
        <p:nvSpPr>
          <p:cNvPr id="96" name="Gerader Verbinder 333"/>
          <p:cNvSpPr/>
          <p:nvPr/>
        </p:nvSpPr>
        <p:spPr>
          <a:xfrm flipH="1">
            <a:off x="4343400" y="2743200"/>
            <a:ext cx="2057400" cy="4572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CustomShape 45"/>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98" name="CustomShape 48"/>
          <p:cNvSpPr/>
          <p:nvPr/>
        </p:nvSpPr>
        <p:spPr>
          <a:xfrm>
            <a:off x="335520" y="1268280"/>
            <a:ext cx="4907160" cy="5017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99" name="CustomShape 49"/>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100" name="CustomShape 50"/>
          <p:cNvSpPr/>
          <p:nvPr/>
        </p:nvSpPr>
        <p:spPr>
          <a:xfrm>
            <a:off x="274320" y="636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101" name="Gerader Verbinder 338"/>
          <p:cNvSpPr/>
          <p:nvPr/>
        </p:nvSpPr>
        <p:spPr>
          <a:xfrm flipH="1">
            <a:off x="4343400" y="2743200"/>
            <a:ext cx="2057400" cy="4572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
        <p:nvSpPr>
          <p:cNvPr id="102" name="CustomShape 52"/>
          <p:cNvSpPr/>
          <p:nvPr/>
        </p:nvSpPr>
        <p:spPr>
          <a:xfrm>
            <a:off x="6400800" y="4012560"/>
            <a:ext cx="3650400" cy="19238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measure of the outputs from processes in a given product system required to deliver the performace defined by</a:t>
            </a:r>
            <a:endParaRPr b="0" lang="en-US" sz="1800" spc="-1" strike="noStrike">
              <a:solidFill>
                <a:srgbClr val="000000"/>
              </a:solidFill>
              <a:latin typeface="Arial"/>
            </a:endParaRPr>
          </a:p>
          <a:p>
            <a:pPr algn="ctr" defTabSz="914400">
              <a:lnSpc>
                <a:spcPct val="100000"/>
              </a:lnSpc>
            </a:pPr>
            <a:r>
              <a:rPr b="0" lang="en-US" sz="1800" spc="-1" strike="noStrike">
                <a:solidFill>
                  <a:srgbClr val="000000"/>
                </a:solidFill>
                <a:latin typeface="DejaVu Sans"/>
                <a:ea typeface="DejaVu Sans"/>
              </a:rPr>
              <a:t>the functional unit</a:t>
            </a:r>
            <a:endParaRPr b="0" lang="en-US" sz="1800" spc="-1" strike="noStrike">
              <a:solidFill>
                <a:srgbClr val="000000"/>
              </a:solidFill>
              <a:latin typeface="Arial"/>
            </a:endParaRPr>
          </a:p>
        </p:txBody>
      </p:sp>
      <p:sp>
        <p:nvSpPr>
          <p:cNvPr id="103" name="Gerader Verbinder 340"/>
          <p:cNvSpPr/>
          <p:nvPr/>
        </p:nvSpPr>
        <p:spPr>
          <a:xfrm flipH="1" flipV="1">
            <a:off x="3200400" y="3657600"/>
            <a:ext cx="3200400" cy="11430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
        <p:nvSpPr>
          <p:cNvPr id="104" name="CustomShape 59"/>
          <p:cNvSpPr/>
          <p:nvPr/>
        </p:nvSpPr>
        <p:spPr>
          <a:xfrm>
            <a:off x="6419880" y="2286360"/>
            <a:ext cx="3631680" cy="13640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CustomShape 60"/>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106" name="CustomShape 62"/>
          <p:cNvSpPr/>
          <p:nvPr/>
        </p:nvSpPr>
        <p:spPr>
          <a:xfrm>
            <a:off x="335520" y="1268280"/>
            <a:ext cx="4907160" cy="5017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107" name="CustomShape 68"/>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108" name="CustomShape 69"/>
          <p:cNvSpPr/>
          <p:nvPr/>
        </p:nvSpPr>
        <p:spPr>
          <a:xfrm>
            <a:off x="274320" y="636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109" name="Gerader Verbinder 346"/>
          <p:cNvSpPr/>
          <p:nvPr/>
        </p:nvSpPr>
        <p:spPr>
          <a:xfrm flipH="1">
            <a:off x="4343400" y="2743200"/>
            <a:ext cx="2057400" cy="4572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
        <p:nvSpPr>
          <p:cNvPr id="110" name="CustomShape 70"/>
          <p:cNvSpPr/>
          <p:nvPr/>
        </p:nvSpPr>
        <p:spPr>
          <a:xfrm>
            <a:off x="6400800" y="4012560"/>
            <a:ext cx="3650400" cy="19238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measure of the product(s) or product parts required to deliver the performance defined by the functional unit.</a:t>
            </a:r>
            <a:endParaRPr b="0" lang="en-US" sz="1800" spc="-1" strike="noStrike">
              <a:solidFill>
                <a:srgbClr val="000000"/>
              </a:solidFill>
              <a:latin typeface="Arial"/>
            </a:endParaRPr>
          </a:p>
        </p:txBody>
      </p:sp>
      <p:sp>
        <p:nvSpPr>
          <p:cNvPr id="111" name="Gerader Verbinder 348"/>
          <p:cNvSpPr/>
          <p:nvPr/>
        </p:nvSpPr>
        <p:spPr>
          <a:xfrm flipH="1" flipV="1">
            <a:off x="3200400" y="3657600"/>
            <a:ext cx="3200400" cy="11430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
        <p:nvSpPr>
          <p:cNvPr id="112" name="CustomShape 71"/>
          <p:cNvSpPr/>
          <p:nvPr/>
        </p:nvSpPr>
        <p:spPr>
          <a:xfrm>
            <a:off x="6419880" y="2286360"/>
            <a:ext cx="3631680" cy="13640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 name="CustomShape 178"/>
          <p:cNvSpPr/>
          <p:nvPr/>
        </p:nvSpPr>
        <p:spPr>
          <a:xfrm>
            <a:off x="335520" y="764640"/>
            <a:ext cx="10724760" cy="475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US" sz="2400" spc="-1" strike="noStrike">
              <a:solidFill>
                <a:srgbClr val="000000"/>
              </a:solidFill>
              <a:latin typeface="Arial"/>
            </a:endParaRPr>
          </a:p>
        </p:txBody>
      </p:sp>
      <p:sp>
        <p:nvSpPr>
          <p:cNvPr id="33" name="CustomShape 179"/>
          <p:cNvSpPr/>
          <p:nvPr/>
        </p:nvSpPr>
        <p:spPr>
          <a:xfrm>
            <a:off x="335520" y="1268280"/>
            <a:ext cx="10724760" cy="501228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195120" indent="-1814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ee"/>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8144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ee"/>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3"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114" name="CustomShape 2"/>
          <p:cNvSpPr/>
          <p:nvPr/>
        </p:nvSpPr>
        <p:spPr>
          <a:xfrm>
            <a:off x="335520" y="1268280"/>
            <a:ext cx="4907160" cy="5017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standard</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 </a:t>
            </a:r>
            <a:endParaRPr b="0" lang="en-US" sz="1800" spc="-1" strike="noStrike">
              <a:solidFill>
                <a:srgbClr val="000000"/>
              </a:solidFill>
              <a:latin typeface="Arial"/>
            </a:endParaRPr>
          </a:p>
        </p:txBody>
      </p:sp>
      <p:sp>
        <p:nvSpPr>
          <p:cNvPr id="115" name="CustomShape 3"/>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116" name="CustomShape 4"/>
          <p:cNvSpPr/>
          <p:nvPr/>
        </p:nvSpPr>
        <p:spPr>
          <a:xfrm>
            <a:off x="6095520" y="1268280"/>
            <a:ext cx="4907160" cy="5017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Functional units and reference flows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Based on vehicle size and utility</a:t>
            </a:r>
            <a:endParaRPr b="0" lang="en-US" sz="1800" spc="-1" strike="noStrike">
              <a:solidFill>
                <a:srgbClr val="000000"/>
              </a:solidFill>
              <a:latin typeface="Arial"/>
            </a:endParaRPr>
          </a:p>
        </p:txBody>
      </p:sp>
      <p:graphicFrame>
        <p:nvGraphicFramePr>
          <p:cNvPr id="117" name="Table 5"/>
          <p:cNvGraphicFramePr/>
          <p:nvPr/>
        </p:nvGraphicFramePr>
        <p:xfrm>
          <a:off x="5192280" y="3214440"/>
          <a:ext cx="5945040" cy="973440"/>
        </p:xfrm>
        <a:graphic>
          <a:graphicData uri="http://schemas.openxmlformats.org/drawingml/2006/table">
            <a:tbl>
              <a:tblPr/>
              <a:tblGrid>
                <a:gridCol w="832320"/>
                <a:gridCol w="865440"/>
                <a:gridCol w="848880"/>
                <a:gridCol w="848880"/>
                <a:gridCol w="848880"/>
                <a:gridCol w="848880"/>
                <a:gridCol w="852120"/>
              </a:tblGrid>
              <a:tr h="360360">
                <a:tc>
                  <a:txBody>
                    <a:bodyPr lIns="90000" rIns="90000" anchor="t">
                      <a:noAutofit/>
                    </a:bodyPr>
                    <a:p>
                      <a:pPr defTabSz="914400">
                        <a:lnSpc>
                          <a:spcPct val="100000"/>
                        </a:lnSpc>
                      </a:pPr>
                      <a:r>
                        <a:rPr b="1" lang="en-US" sz="900" spc="-1" strike="noStrike">
                          <a:solidFill>
                            <a:srgbClr val="000000"/>
                          </a:solidFill>
                          <a:latin typeface="DejaVu Sans"/>
                          <a:ea typeface="DejaVu Sans"/>
                        </a:rPr>
                        <a:t>Body Type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Passenger Car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Van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Rigid Lorry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Artic Lorry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Urban bus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Coach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613080">
                <a:tc>
                  <a:txBody>
                    <a:bodyPr lIns="90000" rIns="90000" anchor="t">
                      <a:noAutofit/>
                    </a:bodyPr>
                    <a:p>
                      <a:pPr defTabSz="914400">
                        <a:lnSpc>
                          <a:spcPct val="100000"/>
                        </a:lnSpc>
                      </a:pPr>
                      <a:r>
                        <a:rPr b="1" lang="en-US" sz="800" spc="-1" strike="noStrike">
                          <a:solidFill>
                            <a:srgbClr val="000000"/>
                          </a:solidFill>
                          <a:latin typeface="DejaVu Sans"/>
                          <a:ea typeface="DejaVu Sans"/>
                        </a:rPr>
                        <a:t>Default reference flow</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800" spc="-1" strike="noStrike">
                          <a:solidFill>
                            <a:srgbClr val="000000"/>
                          </a:solidFill>
                          <a:latin typeface="DejaVu Sans"/>
                          <a:ea typeface="DejaVu Sans"/>
                        </a:rPr>
                        <a:t>Vehicle-km (vkm)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800" spc="-1" strike="noStrike">
                          <a:solidFill>
                            <a:srgbClr val="000000"/>
                          </a:solidFill>
                          <a:latin typeface="DejaVu Sans"/>
                          <a:ea typeface="DejaVu Sans"/>
                        </a:rPr>
                        <a:t>Vehicle-km (vkm)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800" spc="-1" strike="noStrike">
                          <a:solidFill>
                            <a:srgbClr val="000000"/>
                          </a:solidFill>
                          <a:latin typeface="DejaVu Sans"/>
                          <a:ea typeface="DejaVu Sans"/>
                        </a:rPr>
                        <a:t>Tonne-km (tkm)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800" spc="-1" strike="noStrike">
                          <a:solidFill>
                            <a:srgbClr val="000000"/>
                          </a:solidFill>
                          <a:latin typeface="DejaVu Sans"/>
                          <a:ea typeface="DejaVu Sans"/>
                        </a:rPr>
                        <a:t>Tonne-km (tkm)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800" spc="-1" strike="noStrike">
                          <a:solidFill>
                            <a:srgbClr val="000000"/>
                          </a:solidFill>
                          <a:latin typeface="DejaVu Sans"/>
                          <a:ea typeface="DejaVu Sans"/>
                        </a:rPr>
                        <a:t>Vehicle-km (vkm)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800" spc="-1" strike="noStrike">
                          <a:solidFill>
                            <a:srgbClr val="000000"/>
                          </a:solidFill>
                          <a:latin typeface="DejaVu Sans"/>
                          <a:ea typeface="DejaVu Sans"/>
                        </a:rPr>
                        <a:t>Vehicle-km (vkm)</a:t>
                      </a:r>
                      <a:endParaRPr b="0" lang="en-US" sz="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
        <p:nvSpPr>
          <p:cNvPr id="118" name="CustomShape 6"/>
          <p:cNvSpPr/>
          <p:nvPr/>
        </p:nvSpPr>
        <p:spPr>
          <a:xfrm>
            <a:off x="274320" y="6255360"/>
            <a:ext cx="111427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119" name="CustomShape 7"/>
          <p:cNvSpPr/>
          <p:nvPr/>
        </p:nvSpPr>
        <p:spPr>
          <a:xfrm>
            <a:off x="274320" y="600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CustomShape 8"/>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
        <p:nvSpPr>
          <p:cNvPr id="121" name="CustomShape 10"/>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production</a:t>
            </a:r>
            <a:endParaRPr b="0" lang="en-US" sz="2200" spc="-1" strike="noStrike">
              <a:solidFill>
                <a:srgbClr val="000000"/>
              </a:solidFill>
              <a:latin typeface="Arial"/>
            </a:endParaRPr>
          </a:p>
        </p:txBody>
      </p:sp>
      <p:sp>
        <p:nvSpPr>
          <p:cNvPr id="122" name="CustomShape 11"/>
          <p:cNvSpPr/>
          <p:nvPr/>
        </p:nvSpPr>
        <p:spPr>
          <a:xfrm>
            <a:off x="457200" y="1600200"/>
            <a:ext cx="6852600" cy="4334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The medium from which the mushrooms grow.</a:t>
            </a:r>
            <a:endParaRPr b="0" lang="en-US" sz="1800" spc="-1" strike="noStrike">
              <a:solidFill>
                <a:srgbClr val="000000"/>
              </a:solidFill>
              <a:latin typeface="Arial"/>
            </a:endParaRPr>
          </a:p>
        </p:txBody>
      </p:sp>
      <p:pic>
        <p:nvPicPr>
          <p:cNvPr id="123" name="Grafik 360" descr=""/>
          <p:cNvPicPr/>
          <p:nvPr/>
        </p:nvPicPr>
        <p:blipFill>
          <a:blip r:embed="rId1"/>
          <a:srcRect l="1222" t="7792" r="6970" b="43639"/>
          <a:stretch/>
        </p:blipFill>
        <p:spPr>
          <a:xfrm>
            <a:off x="7543800" y="1143360"/>
            <a:ext cx="2966040" cy="2280240"/>
          </a:xfrm>
          <a:prstGeom prst="rect">
            <a:avLst/>
          </a:prstGeom>
          <a:ln w="0">
            <a:noFill/>
          </a:ln>
        </p:spPr>
      </p:pic>
      <p:sp>
        <p:nvSpPr>
          <p:cNvPr id="124" name="CustomShape 12"/>
          <p:cNvSpPr/>
          <p:nvPr/>
        </p:nvSpPr>
        <p:spPr>
          <a:xfrm>
            <a:off x="274320" y="6492240"/>
            <a:ext cx="105141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125" name="Grafik 362" descr=""/>
          <p:cNvPicPr/>
          <p:nvPr/>
        </p:nvPicPr>
        <p:blipFill>
          <a:blip r:embed="rId3"/>
          <a:stretch/>
        </p:blipFill>
        <p:spPr>
          <a:xfrm>
            <a:off x="7940520" y="3657960"/>
            <a:ext cx="2341080" cy="2828880"/>
          </a:xfrm>
          <a:prstGeom prst="rect">
            <a:avLst/>
          </a:prstGeom>
          <a:ln w="0">
            <a:noFill/>
          </a:ln>
        </p:spPr>
      </p:pic>
      <p:sp>
        <p:nvSpPr>
          <p:cNvPr id="126" name="CustomShape 166"/>
          <p:cNvSpPr/>
          <p:nvPr/>
        </p:nvSpPr>
        <p:spPr>
          <a:xfrm>
            <a:off x="274320" y="6276240"/>
            <a:ext cx="105141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7" name="CustomShape 85"/>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production</a:t>
            </a:r>
            <a:endParaRPr b="0" lang="en-US" sz="2200" spc="-1" strike="noStrike">
              <a:solidFill>
                <a:srgbClr val="000000"/>
              </a:solidFill>
              <a:latin typeface="Arial"/>
            </a:endParaRPr>
          </a:p>
        </p:txBody>
      </p:sp>
      <p:sp>
        <p:nvSpPr>
          <p:cNvPr id="128" name="CustomShape 86"/>
          <p:cNvSpPr/>
          <p:nvPr/>
        </p:nvSpPr>
        <p:spPr>
          <a:xfrm>
            <a:off x="457200" y="1600200"/>
            <a:ext cx="6852600" cy="4334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The medium from which the mushrooms grow.</a:t>
            </a: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 Container:</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Contains the substrate throughout the entirity of the substrate’s “lifespan”.</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innoculation:</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Small ventilation holes (filtered) that fascilitate incubation.</a:t>
            </a:r>
            <a:endParaRPr b="0" lang="en-US" sz="1800" spc="-1" strike="noStrike">
              <a:solidFill>
                <a:srgbClr val="000000"/>
              </a:solidFill>
              <a:latin typeface="Arial"/>
            </a:endParaRPr>
          </a:p>
        </p:txBody>
      </p:sp>
      <p:pic>
        <p:nvPicPr>
          <p:cNvPr id="129" name="Grafik 366" descr=""/>
          <p:cNvPicPr/>
          <p:nvPr/>
        </p:nvPicPr>
        <p:blipFill>
          <a:blip r:embed="rId1"/>
          <a:srcRect l="1222" t="7792" r="6970" b="43639"/>
          <a:stretch/>
        </p:blipFill>
        <p:spPr>
          <a:xfrm>
            <a:off x="7543800" y="1143360"/>
            <a:ext cx="2966040" cy="2280240"/>
          </a:xfrm>
          <a:prstGeom prst="rect">
            <a:avLst/>
          </a:prstGeom>
          <a:ln w="0">
            <a:noFill/>
          </a:ln>
        </p:spPr>
      </p:pic>
      <p:sp>
        <p:nvSpPr>
          <p:cNvPr id="130" name="CustomShape 87"/>
          <p:cNvSpPr/>
          <p:nvPr/>
        </p:nvSpPr>
        <p:spPr>
          <a:xfrm>
            <a:off x="274320" y="6492240"/>
            <a:ext cx="105141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131" name="Grafik 368" descr=""/>
          <p:cNvPicPr/>
          <p:nvPr/>
        </p:nvPicPr>
        <p:blipFill>
          <a:blip r:embed="rId3"/>
          <a:stretch/>
        </p:blipFill>
        <p:spPr>
          <a:xfrm>
            <a:off x="7940520" y="3657960"/>
            <a:ext cx="2341080" cy="2828880"/>
          </a:xfrm>
          <a:prstGeom prst="rect">
            <a:avLst/>
          </a:prstGeom>
          <a:ln w="0">
            <a:noFill/>
          </a:ln>
        </p:spPr>
      </p:pic>
      <p:sp>
        <p:nvSpPr>
          <p:cNvPr id="132" name="CustomShape 167"/>
          <p:cNvSpPr/>
          <p:nvPr/>
        </p:nvSpPr>
        <p:spPr>
          <a:xfrm>
            <a:off x="274320" y="6276240"/>
            <a:ext cx="105141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US" sz="900" spc="-1" strike="noStrike">
              <a:solidFill>
                <a:srgbClr val="000000"/>
              </a:solidFill>
              <a:latin typeface="Arial"/>
            </a:endParaRPr>
          </a:p>
        </p:txBody>
      </p:sp>
      <p:sp>
        <p:nvSpPr>
          <p:cNvPr id="133" name="CustomShape 84"/>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CustomShape 89"/>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production</a:t>
            </a:r>
            <a:endParaRPr b="0" lang="en-US" sz="2200" spc="-1" strike="noStrike">
              <a:solidFill>
                <a:srgbClr val="000000"/>
              </a:solidFill>
              <a:latin typeface="Arial"/>
            </a:endParaRPr>
          </a:p>
        </p:txBody>
      </p:sp>
      <p:sp>
        <p:nvSpPr>
          <p:cNvPr id="135" name="CustomShape 90"/>
          <p:cNvSpPr/>
          <p:nvPr/>
        </p:nvSpPr>
        <p:spPr>
          <a:xfrm>
            <a:off x="457200" y="1600200"/>
            <a:ext cx="6852600" cy="4334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The medium from which the mushrooms grow.</a:t>
            </a: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 Container:</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Contains the substrate throughout the entirity of the substrate’s “lifespan”.</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innoculation:</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Small ventilation holes (filtered) that fascilitate incubation.</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incubation period:</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Fruiting holes are opened.</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Contained substrate is exposed to fresh air and high humidity allowing mushrooms to grow through the holes.</a:t>
            </a:r>
            <a:endParaRPr b="0" lang="en-US" sz="1800" spc="-1" strike="noStrike">
              <a:solidFill>
                <a:srgbClr val="000000"/>
              </a:solidFill>
              <a:latin typeface="Arial"/>
            </a:endParaRPr>
          </a:p>
        </p:txBody>
      </p:sp>
      <p:pic>
        <p:nvPicPr>
          <p:cNvPr id="136" name="Grafik 373" descr=""/>
          <p:cNvPicPr/>
          <p:nvPr/>
        </p:nvPicPr>
        <p:blipFill>
          <a:blip r:embed="rId1"/>
          <a:srcRect l="1222" t="7792" r="6970" b="43639"/>
          <a:stretch/>
        </p:blipFill>
        <p:spPr>
          <a:xfrm>
            <a:off x="7543800" y="1143360"/>
            <a:ext cx="2966040" cy="2280240"/>
          </a:xfrm>
          <a:prstGeom prst="rect">
            <a:avLst/>
          </a:prstGeom>
          <a:ln w="0">
            <a:noFill/>
          </a:ln>
        </p:spPr>
      </p:pic>
      <p:sp>
        <p:nvSpPr>
          <p:cNvPr id="137" name="CustomShape 91"/>
          <p:cNvSpPr/>
          <p:nvPr/>
        </p:nvSpPr>
        <p:spPr>
          <a:xfrm>
            <a:off x="274320" y="6492240"/>
            <a:ext cx="105141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138" name="Grafik 375" descr=""/>
          <p:cNvPicPr/>
          <p:nvPr/>
        </p:nvPicPr>
        <p:blipFill>
          <a:blip r:embed="rId3"/>
          <a:stretch/>
        </p:blipFill>
        <p:spPr>
          <a:xfrm>
            <a:off x="7940520" y="3657960"/>
            <a:ext cx="2341080" cy="2828880"/>
          </a:xfrm>
          <a:prstGeom prst="rect">
            <a:avLst/>
          </a:prstGeom>
          <a:ln w="0">
            <a:noFill/>
          </a:ln>
        </p:spPr>
      </p:pic>
      <p:sp>
        <p:nvSpPr>
          <p:cNvPr id="139" name="CustomShape 168"/>
          <p:cNvSpPr/>
          <p:nvPr/>
        </p:nvSpPr>
        <p:spPr>
          <a:xfrm>
            <a:off x="274320" y="6276240"/>
            <a:ext cx="105141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US" sz="900" spc="-1" strike="noStrike">
              <a:solidFill>
                <a:srgbClr val="000000"/>
              </a:solidFill>
              <a:latin typeface="Arial"/>
            </a:endParaRPr>
          </a:p>
        </p:txBody>
      </p:sp>
      <p:sp>
        <p:nvSpPr>
          <p:cNvPr id="140" name="CustomShape 88"/>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CustomShape 93"/>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production</a:t>
            </a:r>
            <a:endParaRPr b="0" lang="en-US" sz="2200" spc="-1" strike="noStrike">
              <a:solidFill>
                <a:srgbClr val="000000"/>
              </a:solidFill>
              <a:latin typeface="Arial"/>
            </a:endParaRPr>
          </a:p>
        </p:txBody>
      </p:sp>
      <p:sp>
        <p:nvSpPr>
          <p:cNvPr id="142" name="CustomShape 94"/>
          <p:cNvSpPr/>
          <p:nvPr/>
        </p:nvSpPr>
        <p:spPr>
          <a:xfrm>
            <a:off x="457200" y="1600200"/>
            <a:ext cx="6852600" cy="4334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The medium from which the mushrooms grow.</a:t>
            </a: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Substrate Container:</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Contains the substrate throughout the entirity of the substrate’s “lifespan”.</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innoculation:</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Small ventilation holes (filtered) that fascilitate incubation.</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incubation period:</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Fruiting holes are opened.</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Contained substrate is exposed to fresh air and high humidity allowing mushrooms to grow through the holes.</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After some fruiting cycles:</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Substrate is discarded/composted.</a:t>
            </a:r>
            <a:endParaRPr b="0" lang="en-US" sz="1800" spc="-1" strike="noStrike">
              <a:solidFill>
                <a:srgbClr val="000000"/>
              </a:solidFill>
              <a:latin typeface="Arial"/>
            </a:endParaRPr>
          </a:p>
        </p:txBody>
      </p:sp>
      <p:pic>
        <p:nvPicPr>
          <p:cNvPr id="143" name="Grafik 380" descr=""/>
          <p:cNvPicPr/>
          <p:nvPr/>
        </p:nvPicPr>
        <p:blipFill>
          <a:blip r:embed="rId1"/>
          <a:srcRect l="1222" t="7792" r="6970" b="43639"/>
          <a:stretch/>
        </p:blipFill>
        <p:spPr>
          <a:xfrm>
            <a:off x="7543800" y="1143360"/>
            <a:ext cx="2966040" cy="2280240"/>
          </a:xfrm>
          <a:prstGeom prst="rect">
            <a:avLst/>
          </a:prstGeom>
          <a:ln w="0">
            <a:noFill/>
          </a:ln>
        </p:spPr>
      </p:pic>
      <p:sp>
        <p:nvSpPr>
          <p:cNvPr id="144" name="CustomShape 95"/>
          <p:cNvSpPr/>
          <p:nvPr/>
        </p:nvSpPr>
        <p:spPr>
          <a:xfrm>
            <a:off x="274320" y="6492240"/>
            <a:ext cx="105141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145" name="Grafik 382" descr=""/>
          <p:cNvPicPr/>
          <p:nvPr/>
        </p:nvPicPr>
        <p:blipFill>
          <a:blip r:embed="rId3"/>
          <a:stretch/>
        </p:blipFill>
        <p:spPr>
          <a:xfrm>
            <a:off x="7940520" y="3657960"/>
            <a:ext cx="2341080" cy="2828880"/>
          </a:xfrm>
          <a:prstGeom prst="rect">
            <a:avLst/>
          </a:prstGeom>
          <a:ln w="0">
            <a:noFill/>
          </a:ln>
        </p:spPr>
      </p:pic>
      <p:sp>
        <p:nvSpPr>
          <p:cNvPr id="146" name="CustomShape 169"/>
          <p:cNvSpPr/>
          <p:nvPr/>
        </p:nvSpPr>
        <p:spPr>
          <a:xfrm>
            <a:off x="274320" y="6276240"/>
            <a:ext cx="105141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US" sz="900" spc="-1" strike="noStrike">
              <a:solidFill>
                <a:srgbClr val="000000"/>
              </a:solidFill>
              <a:latin typeface="Arial"/>
            </a:endParaRPr>
          </a:p>
        </p:txBody>
      </p:sp>
      <p:sp>
        <p:nvSpPr>
          <p:cNvPr id="147" name="CustomShape 92"/>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CustomShape 97"/>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Substrate Containers</a:t>
            </a:r>
            <a:endParaRPr b="0" lang="en-US" sz="2200" spc="-1" strike="noStrike">
              <a:solidFill>
                <a:srgbClr val="000000"/>
              </a:solidFill>
              <a:latin typeface="Arial"/>
            </a:endParaRPr>
          </a:p>
        </p:txBody>
      </p:sp>
      <p:sp>
        <p:nvSpPr>
          <p:cNvPr id="149" name="CustomShape 98"/>
          <p:cNvSpPr/>
          <p:nvPr/>
        </p:nvSpPr>
        <p:spPr>
          <a:xfrm>
            <a:off x="457200" y="1600200"/>
            <a:ext cx="6852600" cy="4334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Traditional Substrate Containers:</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Plastic (polypropylene) bags</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Usually sealed by folding the opening several times, then sealing it with tape/clips.</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Can be tricky to seal.</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Need to be re-opened for innoculation.</a:t>
            </a:r>
            <a:endParaRPr b="0" lang="en-US" sz="1800" spc="-1" strike="noStrike">
              <a:solidFill>
                <a:srgbClr val="000000"/>
              </a:solidFill>
              <a:latin typeface="Arial"/>
            </a:endParaRPr>
          </a:p>
        </p:txBody>
      </p:sp>
      <p:pic>
        <p:nvPicPr>
          <p:cNvPr id="150" name="Grafik 387" descr=""/>
          <p:cNvPicPr/>
          <p:nvPr/>
        </p:nvPicPr>
        <p:blipFill>
          <a:blip r:embed="rId1"/>
          <a:srcRect l="1222" t="7792" r="6970" b="43639"/>
          <a:stretch/>
        </p:blipFill>
        <p:spPr>
          <a:xfrm>
            <a:off x="7543800" y="1143360"/>
            <a:ext cx="2966040" cy="2280240"/>
          </a:xfrm>
          <a:prstGeom prst="rect">
            <a:avLst/>
          </a:prstGeom>
          <a:ln w="0">
            <a:noFill/>
          </a:ln>
        </p:spPr>
      </p:pic>
      <p:sp>
        <p:nvSpPr>
          <p:cNvPr id="151" name="CustomShape 99"/>
          <p:cNvSpPr/>
          <p:nvPr/>
        </p:nvSpPr>
        <p:spPr>
          <a:xfrm>
            <a:off x="274320" y="6492240"/>
            <a:ext cx="105141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152" name="Grafik 389" descr=""/>
          <p:cNvPicPr/>
          <p:nvPr/>
        </p:nvPicPr>
        <p:blipFill>
          <a:blip r:embed="rId3"/>
          <a:stretch/>
        </p:blipFill>
        <p:spPr>
          <a:xfrm>
            <a:off x="7940520" y="3657960"/>
            <a:ext cx="2341080" cy="2828880"/>
          </a:xfrm>
          <a:prstGeom prst="rect">
            <a:avLst/>
          </a:prstGeom>
          <a:ln w="0">
            <a:noFill/>
          </a:ln>
        </p:spPr>
      </p:pic>
      <p:sp>
        <p:nvSpPr>
          <p:cNvPr id="153" name="CustomShape 170"/>
          <p:cNvSpPr/>
          <p:nvPr/>
        </p:nvSpPr>
        <p:spPr>
          <a:xfrm>
            <a:off x="274320" y="6276240"/>
            <a:ext cx="105141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US" sz="900" spc="-1" strike="noStrike">
              <a:solidFill>
                <a:srgbClr val="000000"/>
              </a:solidFill>
              <a:latin typeface="Arial"/>
            </a:endParaRPr>
          </a:p>
        </p:txBody>
      </p:sp>
      <p:sp>
        <p:nvSpPr>
          <p:cNvPr id="154" name="CustomShape 96"/>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 name="CustomShape 101"/>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Substrate Containers</a:t>
            </a:r>
            <a:endParaRPr b="0" lang="en-US" sz="2200" spc="-1" strike="noStrike">
              <a:solidFill>
                <a:srgbClr val="000000"/>
              </a:solidFill>
              <a:latin typeface="Arial"/>
            </a:endParaRPr>
          </a:p>
        </p:txBody>
      </p:sp>
      <p:sp>
        <p:nvSpPr>
          <p:cNvPr id="156" name="CustomShape 102"/>
          <p:cNvSpPr/>
          <p:nvPr/>
        </p:nvSpPr>
        <p:spPr>
          <a:xfrm>
            <a:off x="457200" y="1600200"/>
            <a:ext cx="6852600" cy="4334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Traditional Substrate Containers:</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Plastic (polypropylene) bags</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Usually sealed by folding the opening several times, then sealing it with tape/clips.</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Can be tricky to seal.</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Need to be re-opened for innoculation.</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Fruiting holes are permanent; basically made by cutting through the bags → Cannot be reused</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Single-use only.</a:t>
            </a:r>
            <a:endParaRPr b="0" lang="en-US" sz="1800" spc="-1" strike="noStrike">
              <a:solidFill>
                <a:srgbClr val="000000"/>
              </a:solidFill>
              <a:latin typeface="Arial"/>
            </a:endParaRPr>
          </a:p>
        </p:txBody>
      </p:sp>
      <p:pic>
        <p:nvPicPr>
          <p:cNvPr id="157" name="Grafik 394" descr=""/>
          <p:cNvPicPr/>
          <p:nvPr/>
        </p:nvPicPr>
        <p:blipFill>
          <a:blip r:embed="rId1"/>
          <a:srcRect l="1222" t="7792" r="6970" b="43639"/>
          <a:stretch/>
        </p:blipFill>
        <p:spPr>
          <a:xfrm>
            <a:off x="7543800" y="1143360"/>
            <a:ext cx="2966040" cy="2280240"/>
          </a:xfrm>
          <a:prstGeom prst="rect">
            <a:avLst/>
          </a:prstGeom>
          <a:ln w="0">
            <a:noFill/>
          </a:ln>
        </p:spPr>
      </p:pic>
      <p:sp>
        <p:nvSpPr>
          <p:cNvPr id="158" name="CustomShape 103"/>
          <p:cNvSpPr/>
          <p:nvPr/>
        </p:nvSpPr>
        <p:spPr>
          <a:xfrm>
            <a:off x="274320" y="6492240"/>
            <a:ext cx="105141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159" name="Grafik 396" descr=""/>
          <p:cNvPicPr/>
          <p:nvPr/>
        </p:nvPicPr>
        <p:blipFill>
          <a:blip r:embed="rId3"/>
          <a:stretch/>
        </p:blipFill>
        <p:spPr>
          <a:xfrm>
            <a:off x="7940520" y="3657960"/>
            <a:ext cx="2341080" cy="2828880"/>
          </a:xfrm>
          <a:prstGeom prst="rect">
            <a:avLst/>
          </a:prstGeom>
          <a:ln w="0">
            <a:noFill/>
          </a:ln>
        </p:spPr>
      </p:pic>
      <p:sp>
        <p:nvSpPr>
          <p:cNvPr id="160" name="CustomShape 171"/>
          <p:cNvSpPr/>
          <p:nvPr/>
        </p:nvSpPr>
        <p:spPr>
          <a:xfrm>
            <a:off x="274320" y="6276240"/>
            <a:ext cx="105141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US" sz="900" spc="-1" strike="noStrike">
              <a:solidFill>
                <a:srgbClr val="000000"/>
              </a:solidFill>
              <a:latin typeface="Arial"/>
            </a:endParaRPr>
          </a:p>
        </p:txBody>
      </p:sp>
      <p:sp>
        <p:nvSpPr>
          <p:cNvPr id="161" name="CustomShape 100"/>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CustomShape 109"/>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Substrate Containers</a:t>
            </a:r>
            <a:endParaRPr b="0" lang="en-US" sz="2200" spc="-1" strike="noStrike">
              <a:solidFill>
                <a:srgbClr val="000000"/>
              </a:solidFill>
              <a:latin typeface="Arial"/>
            </a:endParaRPr>
          </a:p>
        </p:txBody>
      </p:sp>
      <p:sp>
        <p:nvSpPr>
          <p:cNvPr id="163" name="CustomShape 110"/>
          <p:cNvSpPr/>
          <p:nvPr/>
        </p:nvSpPr>
        <p:spPr>
          <a:xfrm>
            <a:off x="457200" y="1600200"/>
            <a:ext cx="6852600" cy="4334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MushR Substrate Pods:</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Plastic (polypropylene) buckets.</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Sealed by a plastic lid.</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Trivial to seal/unseal.</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Fruiting holes are still permanent; drilled into the bucket</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Sealed with micro-porous tape during incubation.</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Tape is removed for fruiting mushrooms → Can be reused.</a:t>
            </a:r>
            <a:endParaRPr b="0" lang="en-US" sz="1800" spc="-1" strike="noStrike">
              <a:solidFill>
                <a:srgbClr val="000000"/>
              </a:solidFill>
              <a:latin typeface="Arial"/>
            </a:endParaRPr>
          </a:p>
        </p:txBody>
      </p:sp>
      <p:pic>
        <p:nvPicPr>
          <p:cNvPr id="164" name="Grafik 401" descr=""/>
          <p:cNvPicPr/>
          <p:nvPr/>
        </p:nvPicPr>
        <p:blipFill>
          <a:blip r:embed="rId1"/>
          <a:srcRect l="1222" t="7792" r="6970" b="43639"/>
          <a:stretch/>
        </p:blipFill>
        <p:spPr>
          <a:xfrm>
            <a:off x="7543800" y="1143360"/>
            <a:ext cx="2966040" cy="2280240"/>
          </a:xfrm>
          <a:prstGeom prst="rect">
            <a:avLst/>
          </a:prstGeom>
          <a:ln w="0">
            <a:noFill/>
          </a:ln>
        </p:spPr>
      </p:pic>
      <p:sp>
        <p:nvSpPr>
          <p:cNvPr id="165" name="CustomShape 111"/>
          <p:cNvSpPr/>
          <p:nvPr/>
        </p:nvSpPr>
        <p:spPr>
          <a:xfrm>
            <a:off x="274320" y="6492240"/>
            <a:ext cx="105141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166" name="Grafik 403" descr=""/>
          <p:cNvPicPr/>
          <p:nvPr/>
        </p:nvPicPr>
        <p:blipFill>
          <a:blip r:embed="rId3"/>
          <a:stretch/>
        </p:blipFill>
        <p:spPr>
          <a:xfrm>
            <a:off x="7940520" y="3657960"/>
            <a:ext cx="2341080" cy="2828880"/>
          </a:xfrm>
          <a:prstGeom prst="rect">
            <a:avLst/>
          </a:prstGeom>
          <a:ln w="0">
            <a:noFill/>
          </a:ln>
        </p:spPr>
      </p:pic>
      <p:sp>
        <p:nvSpPr>
          <p:cNvPr id="167" name="CustomShape 172"/>
          <p:cNvSpPr/>
          <p:nvPr/>
        </p:nvSpPr>
        <p:spPr>
          <a:xfrm>
            <a:off x="274320" y="6276240"/>
            <a:ext cx="105141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US" sz="900" spc="-1" strike="noStrike">
              <a:solidFill>
                <a:srgbClr val="000000"/>
              </a:solidFill>
              <a:latin typeface="Arial"/>
            </a:endParaRPr>
          </a:p>
        </p:txBody>
      </p:sp>
      <p:sp>
        <p:nvSpPr>
          <p:cNvPr id="168" name="CustomShape 108"/>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CustomShape 105"/>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Mushroom Substrate Containers</a:t>
            </a:r>
            <a:endParaRPr b="0" lang="en-US" sz="2200" spc="-1" strike="noStrike">
              <a:solidFill>
                <a:srgbClr val="000000"/>
              </a:solidFill>
              <a:latin typeface="Arial"/>
            </a:endParaRPr>
          </a:p>
        </p:txBody>
      </p:sp>
      <p:sp>
        <p:nvSpPr>
          <p:cNvPr id="170" name="CustomShape 106"/>
          <p:cNvSpPr/>
          <p:nvPr/>
        </p:nvSpPr>
        <p:spPr>
          <a:xfrm>
            <a:off x="457200" y="1600200"/>
            <a:ext cx="6852600" cy="4334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MushR Substrate Pods:</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Plastic (polypropylene) buckets.</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Sealed by a plastic lid.</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Trivial to seal/unseal.</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Fruiting holes are still permanent; drilled into the bucket</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Sealed with micro-porous tape during incubation.</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Tape is removed for fruiting mushrooms → Can be reused.</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But:</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Higher resource consumption required for production.</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US" sz="1800" spc="-1" strike="noStrike">
                <a:solidFill>
                  <a:srgbClr val="000000"/>
                </a:solidFill>
                <a:latin typeface="DejaVu Sans"/>
                <a:ea typeface="DejaVu Sans"/>
              </a:rPr>
              <a:t>More complicated manufacturing process.</a:t>
            </a:r>
            <a:endParaRPr b="0" lang="en-US" sz="1800" spc="-1" strike="noStrike">
              <a:solidFill>
                <a:srgbClr val="000000"/>
              </a:solidFill>
              <a:latin typeface="Arial"/>
            </a:endParaRPr>
          </a:p>
        </p:txBody>
      </p:sp>
      <p:pic>
        <p:nvPicPr>
          <p:cNvPr id="171" name="Grafik 408" descr=""/>
          <p:cNvPicPr/>
          <p:nvPr/>
        </p:nvPicPr>
        <p:blipFill>
          <a:blip r:embed="rId1"/>
          <a:srcRect l="1222" t="7792" r="6970" b="43639"/>
          <a:stretch/>
        </p:blipFill>
        <p:spPr>
          <a:xfrm>
            <a:off x="7543800" y="1143360"/>
            <a:ext cx="2966040" cy="2280240"/>
          </a:xfrm>
          <a:prstGeom prst="rect">
            <a:avLst/>
          </a:prstGeom>
          <a:ln w="0">
            <a:noFill/>
          </a:ln>
        </p:spPr>
      </p:pic>
      <p:sp>
        <p:nvSpPr>
          <p:cNvPr id="172" name="CustomShape 107"/>
          <p:cNvSpPr/>
          <p:nvPr/>
        </p:nvSpPr>
        <p:spPr>
          <a:xfrm>
            <a:off x="274320" y="6492240"/>
            <a:ext cx="105141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173" name="Grafik 410" descr=""/>
          <p:cNvPicPr/>
          <p:nvPr/>
        </p:nvPicPr>
        <p:blipFill>
          <a:blip r:embed="rId3"/>
          <a:stretch/>
        </p:blipFill>
        <p:spPr>
          <a:xfrm>
            <a:off x="7940520" y="3657960"/>
            <a:ext cx="2341080" cy="2828880"/>
          </a:xfrm>
          <a:prstGeom prst="rect">
            <a:avLst/>
          </a:prstGeom>
          <a:ln w="0">
            <a:noFill/>
          </a:ln>
        </p:spPr>
      </p:pic>
      <p:sp>
        <p:nvSpPr>
          <p:cNvPr id="174" name="CustomShape 173"/>
          <p:cNvSpPr/>
          <p:nvPr/>
        </p:nvSpPr>
        <p:spPr>
          <a:xfrm>
            <a:off x="274320" y="6276240"/>
            <a:ext cx="105141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US" sz="900" spc="-1" strike="noStrike">
              <a:solidFill>
                <a:srgbClr val="000000"/>
              </a:solidFill>
              <a:latin typeface="Arial"/>
            </a:endParaRPr>
          </a:p>
        </p:txBody>
      </p:sp>
      <p:sp>
        <p:nvSpPr>
          <p:cNvPr id="175" name="CustomShape 104"/>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 name="CustomShape 81"/>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LCA on Substrate Containers?</a:t>
            </a:r>
            <a:endParaRPr b="0" lang="en-US" sz="2200" spc="-1" strike="noStrike">
              <a:solidFill>
                <a:srgbClr val="000000"/>
              </a:solidFill>
              <a:latin typeface="Arial"/>
            </a:endParaRPr>
          </a:p>
        </p:txBody>
      </p:sp>
      <p:sp>
        <p:nvSpPr>
          <p:cNvPr id="177" name="CustomShape 82"/>
          <p:cNvSpPr/>
          <p:nvPr/>
        </p:nvSpPr>
        <p:spPr>
          <a:xfrm>
            <a:off x="457200" y="1600200"/>
            <a:ext cx="5249160" cy="433476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6000" defTabSz="914400">
              <a:lnSpc>
                <a:spcPct val="100000"/>
              </a:lnSpc>
              <a:buClr>
                <a:srgbClr val="008c4f"/>
              </a:buClr>
              <a:buSzPct val="60000"/>
              <a:buFont typeface="OpenSymbol"/>
              <a:buChar char="◾"/>
            </a:pPr>
            <a:r>
              <a:rPr b="1" lang="en-US" sz="1800" spc="-1" strike="noStrike">
                <a:solidFill>
                  <a:srgbClr val="000000"/>
                </a:solidFill>
                <a:latin typeface="DejaVu Sans"/>
                <a:ea typeface="DejaVu Sans"/>
              </a:rPr>
              <a:t>Goal</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US" sz="1800" spc="-1" strike="noStrike">
                <a:solidFill>
                  <a:srgbClr val="000000"/>
                </a:solidFill>
                <a:latin typeface="DejaVu Sans"/>
                <a:ea typeface="DejaVu Sans"/>
              </a:rPr>
              <a:t>Compare the environmental impact of the developed mushroom pods with non-reusable substrate bags by running lifecycle assessment calculations.</a:t>
            </a: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p:txBody>
      </p:sp>
      <p:pic>
        <p:nvPicPr>
          <p:cNvPr id="178" name="Grafik 415" descr=""/>
          <p:cNvPicPr/>
          <p:nvPr/>
        </p:nvPicPr>
        <p:blipFill>
          <a:blip r:embed="rId1"/>
          <a:srcRect l="1222" t="7792" r="6970" b="43639"/>
          <a:stretch/>
        </p:blipFill>
        <p:spPr>
          <a:xfrm>
            <a:off x="7543800" y="1143360"/>
            <a:ext cx="2966040" cy="2280240"/>
          </a:xfrm>
          <a:prstGeom prst="rect">
            <a:avLst/>
          </a:prstGeom>
          <a:ln w="0">
            <a:noFill/>
          </a:ln>
        </p:spPr>
      </p:pic>
      <p:sp>
        <p:nvSpPr>
          <p:cNvPr id="179" name="CustomShape 83"/>
          <p:cNvSpPr/>
          <p:nvPr/>
        </p:nvSpPr>
        <p:spPr>
          <a:xfrm>
            <a:off x="274320" y="6492240"/>
            <a:ext cx="105141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Anant Sujatanagarjuna, Benjamin Leiding, Harish Gundelli, Shohreh Kia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pic>
        <p:nvPicPr>
          <p:cNvPr id="180" name="Grafik 417" descr=""/>
          <p:cNvPicPr/>
          <p:nvPr/>
        </p:nvPicPr>
        <p:blipFill>
          <a:blip r:embed="rId3"/>
          <a:stretch/>
        </p:blipFill>
        <p:spPr>
          <a:xfrm>
            <a:off x="7940520" y="3657960"/>
            <a:ext cx="2341080" cy="2828880"/>
          </a:xfrm>
          <a:prstGeom prst="rect">
            <a:avLst/>
          </a:prstGeom>
          <a:ln w="0">
            <a:noFill/>
          </a:ln>
        </p:spPr>
      </p:pic>
      <p:sp>
        <p:nvSpPr>
          <p:cNvPr id="181" name="CustomShape 174"/>
          <p:cNvSpPr/>
          <p:nvPr/>
        </p:nvSpPr>
        <p:spPr>
          <a:xfrm>
            <a:off x="274320" y="6276240"/>
            <a:ext cx="105141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808080"/>
                </a:solidFill>
                <a:latin typeface="Roboto"/>
                <a:ea typeface="Roboto"/>
              </a:rPr>
              <a:t>MushR – A Smart, Automated and Scalable Indoor Harvesting System for Gourmet Mushrooms – </a:t>
            </a:r>
            <a:r>
              <a:rPr b="0" lang="en-US" sz="900" spc="-1" strike="noStrike" u="sng">
                <a:solidFill>
                  <a:srgbClr val="0000ff"/>
                </a:solidFill>
                <a:uFillTx/>
                <a:latin typeface="Roboto"/>
                <a:ea typeface="Roboto"/>
                <a:hlinkClick r:id="rId4"/>
              </a:rPr>
              <a:t>etce-lab.com</a:t>
            </a:r>
            <a:endParaRPr b="0" lang="en-US" sz="900" spc="-1" strike="noStrike">
              <a:solidFill>
                <a:srgbClr val="000000"/>
              </a:solidFill>
              <a:latin typeface="Arial"/>
            </a:endParaRPr>
          </a:p>
        </p:txBody>
      </p:sp>
      <p:sp>
        <p:nvSpPr>
          <p:cNvPr id="182" name="CustomShape 80"/>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MushR: A Short Detour</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 name="CustomShape 1"/>
          <p:cNvSpPr/>
          <p:nvPr/>
        </p:nvSpPr>
        <p:spPr>
          <a:xfrm>
            <a:off x="335520" y="4406760"/>
            <a:ext cx="10729800" cy="13388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Introduction</a:t>
            </a:r>
            <a:endParaRPr b="0" lang="en-US" sz="3000" spc="-1" strike="noStrike">
              <a:solidFill>
                <a:srgbClr val="000000"/>
              </a:solidFill>
              <a:latin typeface="Arial"/>
            </a:endParaRPr>
          </a:p>
        </p:txBody>
      </p:sp>
      <p:sp>
        <p:nvSpPr>
          <p:cNvPr id="35" name="CustomShape 2"/>
          <p:cNvSpPr/>
          <p:nvPr/>
        </p:nvSpPr>
        <p:spPr>
          <a:xfrm>
            <a:off x="335520" y="2906640"/>
            <a:ext cx="10729800" cy="147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 name="CustomShape 14"/>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184" name="CustomShape 15"/>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Functional Unit VS Reference Flow</a:t>
            </a:r>
            <a:endParaRPr b="0" lang="en-US" sz="2200" spc="-1" strike="noStrike">
              <a:solidFill>
                <a:srgbClr val="000000"/>
              </a:solidFill>
              <a:latin typeface="Arial"/>
            </a:endParaRPr>
          </a:p>
        </p:txBody>
      </p:sp>
      <p:sp>
        <p:nvSpPr>
          <p:cNvPr id="185" name="CustomShape 16"/>
          <p:cNvSpPr/>
          <p:nvPr/>
        </p:nvSpPr>
        <p:spPr>
          <a:xfrm>
            <a:off x="457200" y="3429000"/>
            <a:ext cx="10545480" cy="25059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p:txBody>
      </p:sp>
      <p:sp>
        <p:nvSpPr>
          <p:cNvPr id="186" name="CustomShape 17"/>
          <p:cNvSpPr/>
          <p:nvPr/>
        </p:nvSpPr>
        <p:spPr>
          <a:xfrm>
            <a:off x="5486400" y="1955160"/>
            <a:ext cx="5707800" cy="14666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US" sz="1800" spc="-1" strike="noStrike">
              <a:solidFill>
                <a:srgbClr val="000000"/>
              </a:solidFill>
              <a:latin typeface="Arial"/>
            </a:endParaRPr>
          </a:p>
        </p:txBody>
      </p:sp>
      <p:sp>
        <p:nvSpPr>
          <p:cNvPr id="187" name="CustomShape 18"/>
          <p:cNvSpPr/>
          <p:nvPr/>
        </p:nvSpPr>
        <p:spPr>
          <a:xfrm>
            <a:off x="933120" y="2057400"/>
            <a:ext cx="3631680" cy="13640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
        <p:nvSpPr>
          <p:cNvPr id="188" name="Rechteck 425"/>
          <p:cNvSpPr/>
          <p:nvPr/>
        </p:nvSpPr>
        <p:spPr>
          <a:xfrm>
            <a:off x="1528200" y="1720800"/>
            <a:ext cx="2507400" cy="34848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Functional Unit</a:t>
            </a:r>
            <a:endParaRPr b="0" lang="en-US" sz="1800" spc="-1" strike="noStrike">
              <a:solidFill>
                <a:srgbClr val="000000"/>
              </a:solidFill>
              <a:latin typeface="Arial"/>
            </a:endParaRPr>
          </a:p>
        </p:txBody>
      </p:sp>
      <p:sp>
        <p:nvSpPr>
          <p:cNvPr id="189" name="Rechteck 426"/>
          <p:cNvSpPr/>
          <p:nvPr/>
        </p:nvSpPr>
        <p:spPr>
          <a:xfrm>
            <a:off x="7086600" y="1631160"/>
            <a:ext cx="2507400" cy="34848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Reference Flow</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CustomShape 56"/>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191" name="CustomShape 57"/>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Functional Unit VS Reference Flow</a:t>
            </a:r>
            <a:endParaRPr b="0" lang="en-US" sz="2200" spc="-1" strike="noStrike">
              <a:solidFill>
                <a:srgbClr val="000000"/>
              </a:solidFill>
              <a:latin typeface="Arial"/>
            </a:endParaRPr>
          </a:p>
        </p:txBody>
      </p:sp>
      <p:sp>
        <p:nvSpPr>
          <p:cNvPr id="192" name="CustomShape 58"/>
          <p:cNvSpPr/>
          <p:nvPr/>
        </p:nvSpPr>
        <p:spPr>
          <a:xfrm>
            <a:off x="457200" y="3429000"/>
            <a:ext cx="10545480" cy="25059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US" sz="1800" spc="-1" strike="noStrike">
              <a:solidFill>
                <a:srgbClr val="000000"/>
              </a:solidFill>
              <a:latin typeface="Arial"/>
            </a:endParaRPr>
          </a:p>
          <a:p>
            <a:pPr lvl="1" marL="432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“Colonizable volume of the container”: 3L colonizable volume</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p:txBody>
      </p:sp>
      <p:sp>
        <p:nvSpPr>
          <p:cNvPr id="193" name="CustomShape 65"/>
          <p:cNvSpPr/>
          <p:nvPr/>
        </p:nvSpPr>
        <p:spPr>
          <a:xfrm>
            <a:off x="5486400" y="1955160"/>
            <a:ext cx="5707800" cy="14666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US" sz="1800" spc="-1" strike="noStrike">
              <a:solidFill>
                <a:srgbClr val="000000"/>
              </a:solidFill>
              <a:latin typeface="Arial"/>
            </a:endParaRPr>
          </a:p>
        </p:txBody>
      </p:sp>
      <p:sp>
        <p:nvSpPr>
          <p:cNvPr id="194" name="CustomShape 66"/>
          <p:cNvSpPr/>
          <p:nvPr/>
        </p:nvSpPr>
        <p:spPr>
          <a:xfrm>
            <a:off x="933120" y="2057400"/>
            <a:ext cx="3631680" cy="13640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
        <p:nvSpPr>
          <p:cNvPr id="195" name="Rechteck 432"/>
          <p:cNvSpPr/>
          <p:nvPr/>
        </p:nvSpPr>
        <p:spPr>
          <a:xfrm>
            <a:off x="1528560" y="1721160"/>
            <a:ext cx="2507400" cy="34848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Functional Unit</a:t>
            </a:r>
            <a:endParaRPr b="0" lang="en-US" sz="1800" spc="-1" strike="noStrike">
              <a:solidFill>
                <a:srgbClr val="000000"/>
              </a:solidFill>
              <a:latin typeface="Arial"/>
            </a:endParaRPr>
          </a:p>
        </p:txBody>
      </p:sp>
      <p:sp>
        <p:nvSpPr>
          <p:cNvPr id="196" name="Rechteck 433"/>
          <p:cNvSpPr/>
          <p:nvPr/>
        </p:nvSpPr>
        <p:spPr>
          <a:xfrm>
            <a:off x="7086960" y="1631520"/>
            <a:ext cx="2507400" cy="34848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Reference Flow</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7" name="CustomShape 22"/>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198" name="CustomShape 23"/>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Functional Unit VS Reference Flow</a:t>
            </a:r>
            <a:endParaRPr b="0" lang="en-US" sz="2200" spc="-1" strike="noStrike">
              <a:solidFill>
                <a:srgbClr val="000000"/>
              </a:solidFill>
              <a:latin typeface="Arial"/>
            </a:endParaRPr>
          </a:p>
        </p:txBody>
      </p:sp>
      <p:sp>
        <p:nvSpPr>
          <p:cNvPr id="199" name="CustomShape 53"/>
          <p:cNvSpPr/>
          <p:nvPr/>
        </p:nvSpPr>
        <p:spPr>
          <a:xfrm>
            <a:off x="457200" y="3429000"/>
            <a:ext cx="10545480" cy="25059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US" sz="1800" spc="-1" strike="noStrike">
              <a:solidFill>
                <a:srgbClr val="000000"/>
              </a:solidFill>
              <a:latin typeface="Arial"/>
            </a:endParaRPr>
          </a:p>
          <a:p>
            <a:pPr lvl="1" marL="432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“Colonizable volume of the container”: 3L colonizable volume</a:t>
            </a:r>
            <a:endParaRPr b="0" lang="en-US" sz="1800" spc="-1" strike="noStrike">
              <a:solidFill>
                <a:srgbClr val="000000"/>
              </a:solidFill>
              <a:latin typeface="Arial"/>
            </a:endParaRPr>
          </a:p>
          <a:p>
            <a:pPr marL="216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reference flow?</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p:txBody>
      </p:sp>
      <p:sp>
        <p:nvSpPr>
          <p:cNvPr id="200" name="CustomShape 54"/>
          <p:cNvSpPr/>
          <p:nvPr/>
        </p:nvSpPr>
        <p:spPr>
          <a:xfrm>
            <a:off x="5486400" y="1955160"/>
            <a:ext cx="5707800" cy="14666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US" sz="1800" spc="-1" strike="noStrike">
              <a:solidFill>
                <a:srgbClr val="000000"/>
              </a:solidFill>
              <a:latin typeface="Arial"/>
            </a:endParaRPr>
          </a:p>
        </p:txBody>
      </p:sp>
      <p:sp>
        <p:nvSpPr>
          <p:cNvPr id="201" name="CustomShape 55"/>
          <p:cNvSpPr/>
          <p:nvPr/>
        </p:nvSpPr>
        <p:spPr>
          <a:xfrm>
            <a:off x="933120" y="2057400"/>
            <a:ext cx="3631680" cy="13640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
        <p:nvSpPr>
          <p:cNvPr id="202" name="Rechteck 439"/>
          <p:cNvSpPr/>
          <p:nvPr/>
        </p:nvSpPr>
        <p:spPr>
          <a:xfrm>
            <a:off x="1528560" y="1721160"/>
            <a:ext cx="2507400" cy="34848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Functional Unit</a:t>
            </a:r>
            <a:endParaRPr b="0" lang="en-US" sz="1800" spc="-1" strike="noStrike">
              <a:solidFill>
                <a:srgbClr val="000000"/>
              </a:solidFill>
              <a:latin typeface="Arial"/>
            </a:endParaRPr>
          </a:p>
        </p:txBody>
      </p:sp>
      <p:sp>
        <p:nvSpPr>
          <p:cNvPr id="203" name="Rechteck 440"/>
          <p:cNvSpPr/>
          <p:nvPr/>
        </p:nvSpPr>
        <p:spPr>
          <a:xfrm>
            <a:off x="7086960" y="1631520"/>
            <a:ext cx="2507400" cy="34848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Reference Flow</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4" name="CustomShape 9"/>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205" name="CustomShape 13"/>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Functional Unit VS Reference Flow</a:t>
            </a:r>
            <a:endParaRPr b="0" lang="en-US" sz="2200" spc="-1" strike="noStrike">
              <a:solidFill>
                <a:srgbClr val="000000"/>
              </a:solidFill>
              <a:latin typeface="Arial"/>
            </a:endParaRPr>
          </a:p>
        </p:txBody>
      </p:sp>
      <p:sp>
        <p:nvSpPr>
          <p:cNvPr id="206" name="CustomShape 19"/>
          <p:cNvSpPr/>
          <p:nvPr/>
        </p:nvSpPr>
        <p:spPr>
          <a:xfrm>
            <a:off x="457200" y="3429000"/>
            <a:ext cx="10545480" cy="25059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functional unit for a mushroom substrate container?</a:t>
            </a:r>
            <a:endParaRPr b="0" lang="en-US" sz="1800" spc="-1" strike="noStrike">
              <a:solidFill>
                <a:srgbClr val="000000"/>
              </a:solidFill>
              <a:latin typeface="Arial"/>
            </a:endParaRPr>
          </a:p>
          <a:p>
            <a:pPr lvl="1" marL="432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“Colonizable volume of the container”: 3L colonizable volume</a:t>
            </a:r>
            <a:endParaRPr b="0" lang="en-US" sz="1800" spc="-1" strike="noStrike">
              <a:solidFill>
                <a:srgbClr val="000000"/>
              </a:solidFill>
              <a:latin typeface="Arial"/>
            </a:endParaRPr>
          </a:p>
          <a:p>
            <a:pPr marL="216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How can you define the reference flow?</a:t>
            </a:r>
            <a:endParaRPr b="0" lang="en-US" sz="1800" spc="-1" strike="noStrike">
              <a:solidFill>
                <a:srgbClr val="000000"/>
              </a:solidFill>
              <a:latin typeface="Arial"/>
            </a:endParaRPr>
          </a:p>
          <a:p>
            <a:pPr lvl="1" marL="432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In terms of the “Amount of polypropylene (g)” (weight of the container)</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p:txBody>
      </p:sp>
      <p:sp>
        <p:nvSpPr>
          <p:cNvPr id="207" name="CustomShape 20"/>
          <p:cNvSpPr/>
          <p:nvPr/>
        </p:nvSpPr>
        <p:spPr>
          <a:xfrm>
            <a:off x="5486400" y="1955160"/>
            <a:ext cx="5707800" cy="14666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a measure of the product(s) or product parts required to deliver the performance defined by the functional unit.</a:t>
            </a:r>
            <a:endParaRPr b="0" lang="en-US" sz="1800" spc="-1" strike="noStrike">
              <a:solidFill>
                <a:srgbClr val="000000"/>
              </a:solidFill>
              <a:latin typeface="Arial"/>
            </a:endParaRPr>
          </a:p>
        </p:txBody>
      </p:sp>
      <p:sp>
        <p:nvSpPr>
          <p:cNvPr id="208" name="CustomShape 21"/>
          <p:cNvSpPr/>
          <p:nvPr/>
        </p:nvSpPr>
        <p:spPr>
          <a:xfrm>
            <a:off x="933120" y="2057400"/>
            <a:ext cx="3631680" cy="13640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quantified performance of a product system for use as a reference unit, e.g 1 million holes drilled</a:t>
            </a:r>
            <a:endParaRPr b="0" lang="en-US" sz="1800" spc="-1" strike="noStrike">
              <a:solidFill>
                <a:srgbClr val="000000"/>
              </a:solidFill>
              <a:latin typeface="Arial"/>
            </a:endParaRPr>
          </a:p>
        </p:txBody>
      </p:sp>
      <p:sp>
        <p:nvSpPr>
          <p:cNvPr id="209" name="Rechteck 446"/>
          <p:cNvSpPr/>
          <p:nvPr/>
        </p:nvSpPr>
        <p:spPr>
          <a:xfrm>
            <a:off x="1528560" y="1721160"/>
            <a:ext cx="2507400" cy="34848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Functional Unit</a:t>
            </a:r>
            <a:endParaRPr b="0" lang="en-US" sz="1800" spc="-1" strike="noStrike">
              <a:solidFill>
                <a:srgbClr val="000000"/>
              </a:solidFill>
              <a:latin typeface="Arial"/>
            </a:endParaRPr>
          </a:p>
        </p:txBody>
      </p:sp>
      <p:sp>
        <p:nvSpPr>
          <p:cNvPr id="210" name="Rechteck 447"/>
          <p:cNvSpPr/>
          <p:nvPr/>
        </p:nvSpPr>
        <p:spPr>
          <a:xfrm>
            <a:off x="7086960" y="1631520"/>
            <a:ext cx="2507400" cy="34848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lang="en-US" sz="1800" spc="-1" strike="noStrike">
                <a:solidFill>
                  <a:srgbClr val="000000"/>
                </a:solidFill>
                <a:latin typeface="DejaVu Sans"/>
                <a:ea typeface="DejaVu Sans"/>
              </a:rPr>
              <a:t>Reference Flow</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212" name="CustomShape 3"/>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213" name="CustomShape 4"/>
          <p:cNvSpPr/>
          <p:nvPr/>
        </p:nvSpPr>
        <p:spPr>
          <a:xfrm>
            <a:off x="335520" y="1268280"/>
            <a:ext cx="4907160" cy="5017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214" name="CustomShape 5"/>
          <p:cNvSpPr/>
          <p:nvPr/>
        </p:nvSpPr>
        <p:spPr>
          <a:xfrm>
            <a:off x="274320" y="6255360"/>
            <a:ext cx="111427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15" name="CustomShape 6"/>
          <p:cNvSpPr/>
          <p:nvPr/>
        </p:nvSpPr>
        <p:spPr>
          <a:xfrm>
            <a:off x="274320" y="600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16" name="CustomShape 67"/>
          <p:cNvSpPr/>
          <p:nvPr/>
        </p:nvSpPr>
        <p:spPr>
          <a:xfrm>
            <a:off x="6419880" y="2286720"/>
            <a:ext cx="3631680" cy="136404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determines which processes are included in the LCA in accordance with it’s goal</a:t>
            </a:r>
            <a:endParaRPr b="0" lang="en-US" sz="1800" spc="-1" strike="noStrike">
              <a:solidFill>
                <a:srgbClr val="000000"/>
              </a:solidFill>
              <a:latin typeface="Arial"/>
            </a:endParaRPr>
          </a:p>
        </p:txBody>
      </p:sp>
      <p:sp>
        <p:nvSpPr>
          <p:cNvPr id="217" name="Gerader Verbinder 454"/>
          <p:cNvSpPr/>
          <p:nvPr/>
        </p:nvSpPr>
        <p:spPr>
          <a:xfrm flipH="1">
            <a:off x="3657600" y="2971800"/>
            <a:ext cx="2762280" cy="914400"/>
          </a:xfrm>
          <a:prstGeom prst="line">
            <a:avLst/>
          </a:prstGeom>
          <a:ln w="0">
            <a:solidFill>
              <a:srgbClr val="008c4f"/>
            </a:solidFill>
            <a:tailEnd len="med" type="triangle" w="med"/>
          </a:ln>
        </p:spPr>
        <p:style>
          <a:lnRef idx="0"/>
          <a:fillRef idx="0"/>
          <a:effectRef idx="0"/>
          <a:fontRef idx="minor"/>
        </p:style>
        <p:txBody>
          <a:bodyPr lIns="90000" rIns="90000" tIns="45000" bIns="45000" anchor="ctr">
            <a:noAutofit/>
          </a:bodyPr>
          <a:p>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8" name="CustomShape 5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219" name="CustomShape 61"/>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System Boundary of 2020 EU Study</a:t>
            </a:r>
            <a:endParaRPr b="0" lang="en-US" sz="2200" spc="-1" strike="noStrike">
              <a:solidFill>
                <a:srgbClr val="000000"/>
              </a:solidFill>
              <a:latin typeface="Arial"/>
            </a:endParaRPr>
          </a:p>
        </p:txBody>
      </p:sp>
      <p:pic>
        <p:nvPicPr>
          <p:cNvPr id="220" name="Grafik 457" descr=""/>
          <p:cNvPicPr/>
          <p:nvPr/>
        </p:nvPicPr>
        <p:blipFill>
          <a:blip r:embed="rId1"/>
          <a:stretch/>
        </p:blipFill>
        <p:spPr>
          <a:xfrm>
            <a:off x="1828800" y="1828800"/>
            <a:ext cx="7744680" cy="4071960"/>
          </a:xfrm>
          <a:prstGeom prst="rect">
            <a:avLst/>
          </a:prstGeom>
          <a:ln w="0">
            <a:noFill/>
          </a:ln>
        </p:spPr>
      </p:pic>
      <p:sp>
        <p:nvSpPr>
          <p:cNvPr id="221" name="CustomShape 63"/>
          <p:cNvSpPr/>
          <p:nvPr/>
        </p:nvSpPr>
        <p:spPr>
          <a:xfrm>
            <a:off x="274320" y="6255360"/>
            <a:ext cx="111427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22" name="CustomShape 64"/>
          <p:cNvSpPr/>
          <p:nvPr/>
        </p:nvSpPr>
        <p:spPr>
          <a:xfrm>
            <a:off x="274320" y="600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3"/>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3" name="CustomShape 24"/>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224" name="CustomShape 26"/>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225" name="CustomShape 27"/>
          <p:cNvSpPr/>
          <p:nvPr/>
        </p:nvSpPr>
        <p:spPr>
          <a:xfrm>
            <a:off x="335520" y="1268280"/>
            <a:ext cx="4907160" cy="5017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226" name="CustomShape 29"/>
          <p:cNvSpPr/>
          <p:nvPr/>
        </p:nvSpPr>
        <p:spPr>
          <a:xfrm>
            <a:off x="274320" y="600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27" name="CustomShape 25"/>
          <p:cNvSpPr/>
          <p:nvPr/>
        </p:nvSpPr>
        <p:spPr>
          <a:xfrm>
            <a:off x="5735520" y="1268280"/>
            <a:ext cx="4907160" cy="5017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MushR reusable mushroom pods</a:t>
            </a:r>
            <a:endParaRPr b="0" lang="en-US" sz="1800" spc="-1" strike="noStrike">
              <a:solidFill>
                <a:srgbClr val="000000"/>
              </a:solidFill>
              <a:latin typeface="Arial"/>
            </a:endParaRPr>
          </a:p>
          <a:p>
            <a:pPr lvl="1" marL="432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(Theoretical) Manufacturing process</a:t>
            </a:r>
            <a:endParaRPr b="0" lang="en-US" sz="1800" spc="-1" strike="noStrike">
              <a:solidFill>
                <a:srgbClr val="000000"/>
              </a:solidFill>
              <a:latin typeface="Arial"/>
            </a:endParaRPr>
          </a:p>
          <a:p>
            <a:pPr lvl="1" marL="432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(Theoretical) End-of-life recycling process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8"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229" name="CustomShape 2"/>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Quantitative definition of system boundaries – the Cut-off criteria</a:t>
            </a:r>
            <a:endParaRPr b="0" lang="en-US" sz="2200" spc="-1" strike="noStrike">
              <a:solidFill>
                <a:srgbClr val="000000"/>
              </a:solidFill>
              <a:latin typeface="Arial"/>
            </a:endParaRPr>
          </a:p>
        </p:txBody>
      </p:sp>
      <p:sp>
        <p:nvSpPr>
          <p:cNvPr id="230" name="CustomShape 3"/>
          <p:cNvSpPr/>
          <p:nvPr/>
        </p:nvSpPr>
        <p:spPr>
          <a:xfrm>
            <a:off x="335520" y="1600200"/>
            <a:ext cx="11081160" cy="46854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 general, all processes and flows that are attributable to the analysed system are to be included in the system boundaries.</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However, not all of them are quantitatively “relevant”</a:t>
            </a:r>
            <a:r>
              <a:rPr b="0" i="1" lang="en-GB" sz="1800" spc="-1" strike="noStrike">
                <a:solidFill>
                  <a:srgbClr val="000000"/>
                </a:solidFill>
                <a:latin typeface="DejaVu Sans"/>
                <a:ea typeface="DejaVu Sans"/>
              </a:rPr>
              <a:t>.</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For less relevant ones, data of lower quality (estimates) can be used, limiting the effort for collecting high quality data.</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Irrelevant ones, can be entirely “Cut-off”</a:t>
            </a:r>
            <a:endParaRPr b="0" lang="en-US" sz="1800" spc="-1" strike="noStrike">
              <a:solidFill>
                <a:srgbClr val="000000"/>
              </a:solidFill>
              <a:latin typeface="Arial"/>
            </a:endParaRPr>
          </a:p>
        </p:txBody>
      </p:sp>
      <p:sp>
        <p:nvSpPr>
          <p:cNvPr id="231" name="CustomShape 4"/>
          <p:cNvSpPr/>
          <p:nvPr/>
        </p:nvSpPr>
        <p:spPr>
          <a:xfrm>
            <a:off x="274320" y="636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233" name="CustomShape 2"/>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Quantitative definition of system boundaries – the Cut-off criteria</a:t>
            </a:r>
            <a:endParaRPr b="0" lang="en-US" sz="2200" spc="-1" strike="noStrike">
              <a:solidFill>
                <a:srgbClr val="000000"/>
              </a:solidFill>
              <a:latin typeface="Arial"/>
            </a:endParaRPr>
          </a:p>
        </p:txBody>
      </p:sp>
      <p:sp>
        <p:nvSpPr>
          <p:cNvPr id="234" name="CustomShape 3"/>
          <p:cNvSpPr/>
          <p:nvPr/>
        </p:nvSpPr>
        <p:spPr>
          <a:xfrm>
            <a:off x="335520" y="1600200"/>
            <a:ext cx="11081160" cy="46854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Cut-off” refers to the omission of not relevant life cycle stages, activity types (e.g. investment goods, storage, …), specific processes and products and </a:t>
            </a:r>
            <a:r>
              <a:rPr b="0" i="1" lang="en-GB" sz="1800" spc="-1" strike="noStrike">
                <a:solidFill>
                  <a:srgbClr val="000000"/>
                </a:solidFill>
                <a:latin typeface="DejaVu Sans"/>
                <a:ea typeface="DejaVu Sans"/>
              </a:rPr>
              <a:t>elementary flows</a:t>
            </a:r>
            <a:r>
              <a:rPr b="0" lang="en-GB" sz="1800" spc="-1" strike="noStrike">
                <a:solidFill>
                  <a:srgbClr val="000000"/>
                </a:solidFill>
                <a:latin typeface="DejaVu Sans"/>
                <a:ea typeface="DejaVu Sans"/>
              </a:rPr>
              <a:t> from the system model.</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Cut-offs are quantified in relation to the percentage of environmental impacts that is approximated to be excluded via the cut-off.</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"95 %" relates to cutting off about 5 % of the total environmental impact (or of a selected impact category)</a:t>
            </a:r>
            <a:endParaRPr b="0" lang="en-US" sz="1800" spc="-1" strike="noStrike">
              <a:solidFill>
                <a:srgbClr val="000000"/>
              </a:solidFill>
              <a:latin typeface="Arial"/>
            </a:endParaRPr>
          </a:p>
        </p:txBody>
      </p:sp>
      <p:sp>
        <p:nvSpPr>
          <p:cNvPr id="235" name="CustomShape 4"/>
          <p:cNvSpPr/>
          <p:nvPr/>
        </p:nvSpPr>
        <p:spPr>
          <a:xfrm>
            <a:off x="274320" y="636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36" name="CustomShape 78"/>
          <p:cNvSpPr/>
          <p:nvPr/>
        </p:nvSpPr>
        <p:spPr>
          <a:xfrm>
            <a:off x="10228680" y="753840"/>
            <a:ext cx="509760" cy="48960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7"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238" name="CustomShape 2"/>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Quantitative definition of system boundaries – the Cut-off criteria</a:t>
            </a:r>
            <a:endParaRPr b="0" lang="en-US" sz="2200" spc="-1" strike="noStrike">
              <a:solidFill>
                <a:srgbClr val="000000"/>
              </a:solidFill>
              <a:latin typeface="Arial"/>
            </a:endParaRPr>
          </a:p>
        </p:txBody>
      </p:sp>
      <p:sp>
        <p:nvSpPr>
          <p:cNvPr id="239" name="CustomShape 3"/>
          <p:cNvSpPr/>
          <p:nvPr/>
        </p:nvSpPr>
        <p:spPr>
          <a:xfrm>
            <a:off x="335520" y="1600200"/>
            <a:ext cx="11081160" cy="468540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r>
              <a:rPr b="0" lang="en-GB" sz="1800" spc="-1" strike="noStrike">
                <a:solidFill>
                  <a:srgbClr val="000000"/>
                </a:solidFill>
                <a:latin typeface="DejaVu Sans"/>
                <a:ea typeface="DejaVu Sans"/>
              </a:rPr>
              <a:t>Cut-off” refers to the omission of not relevant life cycle stages, activity types (e.g. investment goods, storage, …), specific processes and products and </a:t>
            </a:r>
            <a:r>
              <a:rPr b="0" i="1" lang="en-GB" sz="1800" spc="-1" strike="noStrike">
                <a:solidFill>
                  <a:srgbClr val="000000"/>
                </a:solidFill>
                <a:latin typeface="DejaVu Sans"/>
                <a:ea typeface="DejaVu Sans"/>
              </a:rPr>
              <a:t>elementary flows</a:t>
            </a:r>
            <a:r>
              <a:rPr b="0" lang="en-GB" sz="1800" spc="-1" strike="noStrike">
                <a:solidFill>
                  <a:srgbClr val="000000"/>
                </a:solidFill>
                <a:latin typeface="DejaVu Sans"/>
                <a:ea typeface="DejaVu Sans"/>
              </a:rPr>
              <a:t> from the system model.</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Cut-offs are quantified in relation to the percentage of environmental impacts that is approximated to be excluded via the cut-off.</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"95 %" relates to cutting off about 5 % of the total environmental impact (or of a selected impact category)</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BUT, </a:t>
            </a:r>
            <a:r>
              <a:rPr b="0" lang="en-GB" sz="1800" spc="-1" strike="noStrike">
                <a:solidFill>
                  <a:srgbClr val="000000"/>
                </a:solidFill>
                <a:latin typeface="DejaVu Sans"/>
                <a:ea typeface="DejaVu Sans"/>
              </a:rPr>
              <a:t>this would require an approximation of 100% of the impact, because if we already knew what 100% impact is, we wouldn’t be doing the study anyway.</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IMPORTANT: </a:t>
            </a:r>
            <a:r>
              <a:rPr b="0" lang="en-GB" sz="1800" spc="-1" strike="noStrike">
                <a:solidFill>
                  <a:srgbClr val="000000"/>
                </a:solidFill>
                <a:latin typeface="DejaVu Sans"/>
                <a:ea typeface="DejaVu Sans"/>
              </a:rPr>
              <a:t>Cut-off should not be so big, or you can risk having incomplete data (meaning lower environmental impacts) and also overall uncertainity.</a:t>
            </a:r>
            <a:endParaRPr b="0" lang="en-US" sz="1800" spc="-1" strike="noStrike">
              <a:solidFill>
                <a:srgbClr val="000000"/>
              </a:solidFill>
              <a:latin typeface="Arial"/>
            </a:endParaRPr>
          </a:p>
        </p:txBody>
      </p:sp>
      <p:sp>
        <p:nvSpPr>
          <p:cNvPr id="240" name="CustomShape 4"/>
          <p:cNvSpPr/>
          <p:nvPr/>
        </p:nvSpPr>
        <p:spPr>
          <a:xfrm>
            <a:off x="274320" y="636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41" name="CustomShape 79"/>
          <p:cNvSpPr/>
          <p:nvPr/>
        </p:nvSpPr>
        <p:spPr>
          <a:xfrm>
            <a:off x="10228680" y="753840"/>
            <a:ext cx="509760" cy="48960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 name="CustomShape 160"/>
          <p:cNvSpPr/>
          <p:nvPr/>
        </p:nvSpPr>
        <p:spPr>
          <a:xfrm>
            <a:off x="335520" y="764640"/>
            <a:ext cx="10731240" cy="4820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GB" sz="2400" spc="-1" strike="noStrike">
                <a:solidFill>
                  <a:srgbClr val="000000"/>
                </a:solidFill>
                <a:latin typeface="DejaVu Sans"/>
                <a:ea typeface="DejaVu Sans"/>
              </a:rPr>
              <a:t>LCA – Motivation</a:t>
            </a:r>
            <a:endParaRPr b="0" lang="en-US" sz="2400" spc="-1" strike="noStrike">
              <a:solidFill>
                <a:srgbClr val="000000"/>
              </a:solidFill>
              <a:latin typeface="Arial"/>
            </a:endParaRPr>
          </a:p>
        </p:txBody>
      </p:sp>
      <p:sp>
        <p:nvSpPr>
          <p:cNvPr id="37" name="CustomShape 161"/>
          <p:cNvSpPr/>
          <p:nvPr/>
        </p:nvSpPr>
        <p:spPr>
          <a:xfrm>
            <a:off x="335520" y="1268640"/>
            <a:ext cx="10731240" cy="5018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pic>
        <p:nvPicPr>
          <p:cNvPr id="38" name="Grafik 4_ 1" descr=""/>
          <p:cNvPicPr/>
          <p:nvPr/>
        </p:nvPicPr>
        <p:blipFill>
          <a:blip r:embed="rId1"/>
          <a:stretch/>
        </p:blipFill>
        <p:spPr>
          <a:xfrm>
            <a:off x="842760" y="1608120"/>
            <a:ext cx="4227480" cy="3619440"/>
          </a:xfrm>
          <a:prstGeom prst="rect">
            <a:avLst/>
          </a:prstGeom>
          <a:ln w="0">
            <a:noFill/>
          </a:ln>
        </p:spPr>
      </p:pic>
      <p:sp>
        <p:nvSpPr>
          <p:cNvPr id="39" name="CustomShape 162"/>
          <p:cNvSpPr/>
          <p:nvPr/>
        </p:nvSpPr>
        <p:spPr>
          <a:xfrm>
            <a:off x="274320" y="6492240"/>
            <a:ext cx="105141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Benjamin Leiding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2"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243" name="CustomShape 2"/>
          <p:cNvSpPr/>
          <p:nvPr/>
        </p:nvSpPr>
        <p:spPr>
          <a:xfrm>
            <a:off x="5735520" y="548280"/>
            <a:ext cx="4907160" cy="5017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2020 EU Study </a:t>
            </a:r>
            <a:endParaRPr b="0" lang="en-US" sz="1800" spc="-1" strike="noStrike">
              <a:solidFill>
                <a:srgbClr val="000000"/>
              </a:solidFill>
              <a:latin typeface="Arial"/>
            </a:endParaRPr>
          </a:p>
        </p:txBody>
      </p:sp>
      <p:sp>
        <p:nvSpPr>
          <p:cNvPr id="244" name="CustomShape 3"/>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245" name="CustomShape 4"/>
          <p:cNvSpPr/>
          <p:nvPr/>
        </p:nvSpPr>
        <p:spPr>
          <a:xfrm>
            <a:off x="335520" y="1268280"/>
            <a:ext cx="4907160" cy="5017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graphicFrame>
        <p:nvGraphicFramePr>
          <p:cNvPr id="246" name="Table 5"/>
          <p:cNvGraphicFramePr/>
          <p:nvPr/>
        </p:nvGraphicFramePr>
        <p:xfrm>
          <a:off x="5735520" y="1596960"/>
          <a:ext cx="5465160" cy="4196880"/>
        </p:xfrm>
        <a:graphic>
          <a:graphicData uri="http://schemas.openxmlformats.org/drawingml/2006/table">
            <a:tbl>
              <a:tblPr/>
              <a:tblGrid>
                <a:gridCol w="2217600"/>
                <a:gridCol w="3247920"/>
              </a:tblGrid>
              <a:tr h="226080">
                <a:tc>
                  <a:txBody>
                    <a:bodyPr lIns="90000" rIns="90000" anchor="t">
                      <a:noAutofit/>
                    </a:bodyPr>
                    <a:p>
                      <a:pPr defTabSz="914400">
                        <a:lnSpc>
                          <a:spcPct val="100000"/>
                        </a:lnSpc>
                      </a:pPr>
                      <a:r>
                        <a:rPr b="1" lang="en-US" sz="900" spc="-1" strike="noStrike">
                          <a:solidFill>
                            <a:srgbClr val="000000"/>
                          </a:solidFill>
                          <a:latin typeface="DejaVu Sans"/>
                          <a:ea typeface="DejaVu Sans"/>
                        </a:rPr>
                        <a:t>Impact Category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Indicator and unit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Climate change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Greenhouse gas emissions GWP100 in CO</a:t>
                      </a:r>
                      <a:r>
                        <a:rPr b="0" lang="en-US" sz="900" spc="-1" strike="noStrike" baseline="-8000">
                          <a:solidFill>
                            <a:srgbClr val="000000"/>
                          </a:solidFill>
                          <a:latin typeface="DejaVu Sans"/>
                          <a:ea typeface="DejaVu Sans"/>
                        </a:rPr>
                        <a:t>2 </a:t>
                      </a:r>
                      <a:r>
                        <a:rPr b="0" lang="en-US" sz="900" spc="-1" strike="noStrike">
                          <a:solidFill>
                            <a:srgbClr val="000000"/>
                          </a:solidFill>
                          <a:latin typeface="DejaVu Sans"/>
                          <a:ea typeface="DejaVu Sans"/>
                        </a:rPr>
                        <a:t>eq (including carbon feedbacks)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Energy consumption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Cumulative energy demand in MJ: non-renewable (fossil and nuclear) and renewable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Acidification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Acidification potential in SO</a:t>
                      </a:r>
                      <a:r>
                        <a:rPr b="0" lang="en-US" sz="900" spc="-1" strike="noStrike" baseline="-8000">
                          <a:solidFill>
                            <a:srgbClr val="000000"/>
                          </a:solidFill>
                          <a:latin typeface="DejaVu Sans"/>
                          <a:ea typeface="DejaVu Sans"/>
                        </a:rPr>
                        <a:t>2 </a:t>
                      </a:r>
                      <a:r>
                        <a:rPr b="0" lang="en-US" sz="900" spc="-1" strike="noStrike">
                          <a:solidFill>
                            <a:srgbClr val="000000"/>
                          </a:solidFill>
                          <a:latin typeface="DejaVu Sans"/>
                          <a:ea typeface="DejaVu Sans"/>
                        </a:rPr>
                        <a:t>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Eutrophication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Eutrophication potential in PO</a:t>
                      </a:r>
                      <a:r>
                        <a:rPr b="0" lang="en-US" sz="900" spc="-1" strike="noStrike" baseline="-8000">
                          <a:solidFill>
                            <a:srgbClr val="000000"/>
                          </a:solidFill>
                          <a:latin typeface="DejaVu Sans"/>
                          <a:ea typeface="DejaVu Sans"/>
                        </a:rPr>
                        <a:t>4</a:t>
                      </a:r>
                      <a:r>
                        <a:rPr b="0" lang="en-US" sz="900" spc="-1" strike="noStrike" baseline="33000">
                          <a:solidFill>
                            <a:srgbClr val="000000"/>
                          </a:solidFill>
                          <a:latin typeface="DejaVu Sans"/>
                          <a:ea typeface="DejaVu Sans"/>
                        </a:rPr>
                        <a:t>3-</a:t>
                      </a:r>
                      <a:r>
                        <a:rPr b="0" lang="en-US" sz="900" spc="-1" strike="noStrike">
                          <a:solidFill>
                            <a:srgbClr val="000000"/>
                          </a:solidFill>
                          <a:latin typeface="DejaVu Sans"/>
                          <a:ea typeface="DejaVu Sans"/>
                        </a:rPr>
                        <a:t>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Photochemical ozone formation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Photochemical Ozone Creation Potential POCP in NMVOC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Ozone depletion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ODP in R11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Ionising radiation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Ionising radiation potentials in U235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Particulate matter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Particulate matter formation in PM2.5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Human toxicity, cancer and non-cancer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Comparative Toxic Unit for Human Health in CTUh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Ecotoxicity, freshwater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Comparative Toxic Unit for ecosystems in CTUe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Resource depletion – minerals and metals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ADP ultimate reserves in Sb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Resource depletion – fossil energy carriers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ADP fossil in MJ</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Land use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Land occupation in m² * a</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Water scarcity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Scarcity-adjusted water use in m³</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247" name="CustomShape 6"/>
          <p:cNvSpPr/>
          <p:nvPr/>
        </p:nvSpPr>
        <p:spPr>
          <a:xfrm>
            <a:off x="274320" y="6255360"/>
            <a:ext cx="111427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Table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48" name="CustomShape 7"/>
          <p:cNvSpPr/>
          <p:nvPr/>
        </p:nvSpPr>
        <p:spPr>
          <a:xfrm>
            <a:off x="274320" y="600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9" name="CustomShape 72"/>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Goal and Scope Definition</a:t>
            </a:r>
            <a:endParaRPr b="0" lang="en-US" sz="2400" spc="-1" strike="noStrike">
              <a:solidFill>
                <a:srgbClr val="000000"/>
              </a:solidFill>
              <a:latin typeface="Arial"/>
            </a:endParaRPr>
          </a:p>
        </p:txBody>
      </p:sp>
      <p:sp>
        <p:nvSpPr>
          <p:cNvPr id="250" name="CustomShape 73"/>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Scope of an LCA study</a:t>
            </a:r>
            <a:endParaRPr b="0" lang="en-US" sz="2200" spc="-1" strike="noStrike">
              <a:solidFill>
                <a:srgbClr val="000000"/>
              </a:solidFill>
              <a:latin typeface="Arial"/>
            </a:endParaRPr>
          </a:p>
        </p:txBody>
      </p:sp>
      <p:sp>
        <p:nvSpPr>
          <p:cNvPr id="251" name="CustomShape 74"/>
          <p:cNvSpPr/>
          <p:nvPr/>
        </p:nvSpPr>
        <p:spPr>
          <a:xfrm>
            <a:off x="335520" y="1268280"/>
            <a:ext cx="4907160" cy="5017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ISO 14040 definition</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scope of an LCA should describe:</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functional units of the system(s)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Reference flows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system boundary</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LCIA methodology and types of impacts analysed</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i="1"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1" i="1" lang="en-GB" sz="1800" spc="-1" strike="noStrike">
                <a:solidFill>
                  <a:srgbClr val="000000"/>
                </a:solidFill>
                <a:latin typeface="DejaVu Sans"/>
                <a:ea typeface="DejaVu Sans"/>
              </a:rPr>
              <a:t>Data quality requirements</a:t>
            </a:r>
            <a:endParaRPr b="0" lang="en-US" sz="1800" spc="-1" strike="noStrike">
              <a:solidFill>
                <a:srgbClr val="000000"/>
              </a:solidFill>
              <a:latin typeface="Arial"/>
            </a:endParaRPr>
          </a:p>
          <a:p>
            <a:pPr lvl="1" marL="432000" indent="-21456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t>
            </a:r>
            <a:endParaRPr b="0" lang="en-US" sz="1800" spc="-1" strike="noStrike">
              <a:solidFill>
                <a:srgbClr val="000000"/>
              </a:solidFill>
              <a:latin typeface="Arial"/>
            </a:endParaRPr>
          </a:p>
        </p:txBody>
      </p:sp>
      <p:sp>
        <p:nvSpPr>
          <p:cNvPr id="252" name="CustomShape 75"/>
          <p:cNvSpPr/>
          <p:nvPr/>
        </p:nvSpPr>
        <p:spPr>
          <a:xfrm>
            <a:off x="274320" y="600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53" name="CustomShape 76"/>
          <p:cNvSpPr/>
          <p:nvPr/>
        </p:nvSpPr>
        <p:spPr>
          <a:xfrm>
            <a:off x="5735520" y="1268280"/>
            <a:ext cx="4907160" cy="5017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1" lang="en-GB" sz="1800" spc="-1" strike="noStrike">
                <a:solidFill>
                  <a:srgbClr val="000000"/>
                </a:solidFill>
                <a:latin typeface="DejaVu Sans"/>
                <a:ea typeface="DejaVu Sans"/>
              </a:rPr>
              <a:t>MushR reusable mushroom pods</a:t>
            </a:r>
            <a:endParaRPr b="0" lang="en-US" sz="1800" spc="-1" strike="noStrike">
              <a:solidFill>
                <a:srgbClr val="000000"/>
              </a:solidFill>
              <a:latin typeface="Arial"/>
            </a:endParaRPr>
          </a:p>
          <a:p>
            <a:pPr lvl="1" marL="432000" indent="-216000" defTabSz="914400">
              <a:lnSpc>
                <a:spcPct val="100000"/>
              </a:lnSpc>
              <a:spcBef>
                <a:spcPts val="360"/>
              </a:spcBef>
              <a:buClr>
                <a:srgbClr val="008c4f"/>
              </a:buClr>
              <a:buSzPct val="60000"/>
              <a:buFont typeface="OpenSymbol"/>
              <a:buChar char="—"/>
            </a:pPr>
            <a:r>
              <a:rPr b="0" lang="en-GB" sz="1800" spc="-1" strike="noStrike">
                <a:solidFill>
                  <a:srgbClr val="000000"/>
                </a:solidFill>
                <a:latin typeface="DejaVu Sans"/>
                <a:ea typeface="DejaVu Sans"/>
              </a:rPr>
              <a:t>Limitations</a:t>
            </a:r>
            <a:endParaRPr b="0" lang="en-US" sz="1800" spc="-1" strike="noStrike">
              <a:solidFill>
                <a:srgbClr val="000000"/>
              </a:solidFill>
              <a:latin typeface="Arial"/>
            </a:endParaRPr>
          </a:p>
          <a:p>
            <a:pPr lvl="2" marL="648000" indent="-2160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No data calculations on the performance of the substrate container</a:t>
            </a:r>
            <a:endParaRPr b="0" lang="en-US" sz="1800" spc="-1" strike="noStrike">
              <a:solidFill>
                <a:srgbClr val="000000"/>
              </a:solidFill>
              <a:latin typeface="Arial"/>
            </a:endParaRPr>
          </a:p>
          <a:p>
            <a:pPr lvl="3" marL="864000" indent="-216000" defTabSz="914400">
              <a:lnSpc>
                <a:spcPct val="100000"/>
              </a:lnSpc>
              <a:spcBef>
                <a:spcPts val="360"/>
              </a:spcBef>
              <a:buClr>
                <a:srgbClr val="000000"/>
              </a:buClr>
              <a:buSzPct val="45000"/>
              <a:buFont typeface="Wingdings" charset="2"/>
              <a:buChar char=""/>
            </a:pPr>
            <a:r>
              <a:rPr b="0" lang="en-GB" sz="1800" spc="-1" strike="noStrike">
                <a:solidFill>
                  <a:srgbClr val="000000"/>
                </a:solidFill>
                <a:latin typeface="DejaVu Sans"/>
                <a:ea typeface="DejaVu Sans"/>
              </a:rPr>
              <a:t>Amount of mushrooms harvested?</a:t>
            </a:r>
            <a:endParaRPr b="0" lang="en-US" sz="1800" spc="-1" strike="noStrike">
              <a:solidFill>
                <a:srgbClr val="000000"/>
              </a:solidFill>
              <a:latin typeface="Arial"/>
            </a:endParaRPr>
          </a:p>
          <a:p>
            <a:pPr lvl="3" marL="864000" indent="-216000" defTabSz="914400">
              <a:lnSpc>
                <a:spcPct val="100000"/>
              </a:lnSpc>
              <a:spcBef>
                <a:spcPts val="360"/>
              </a:spcBef>
              <a:buClr>
                <a:srgbClr val="000000"/>
              </a:buClr>
              <a:buSzPct val="45000"/>
              <a:buFont typeface="Wingdings" charset="2"/>
              <a:buChar char=""/>
            </a:pPr>
            <a:r>
              <a:rPr b="0" lang="en-GB" sz="1800" spc="-1" strike="noStrike">
                <a:solidFill>
                  <a:srgbClr val="000000"/>
                </a:solidFill>
                <a:latin typeface="DejaVu Sans"/>
                <a:ea typeface="DejaVu Sans"/>
              </a:rPr>
              <a:t>Contaimination rate?</a:t>
            </a:r>
            <a:endParaRPr b="0" lang="en-US" sz="1800" spc="-1" strike="noStrike">
              <a:solidFill>
                <a:srgbClr val="000000"/>
              </a:solidFill>
              <a:latin typeface="Arial"/>
            </a:endParaRPr>
          </a:p>
          <a:p>
            <a:pPr lvl="2" marL="648000" indent="-2160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Generic manufacturing and recycling data</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4" name="CustomShape 1"/>
          <p:cNvSpPr/>
          <p:nvPr/>
        </p:nvSpPr>
        <p:spPr>
          <a:xfrm>
            <a:off x="335520" y="4406760"/>
            <a:ext cx="10729800" cy="13388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Lifecycle Inventory Analysis (LCI)</a:t>
            </a:r>
            <a:endParaRPr b="0" lang="en-US" sz="3000" spc="-1" strike="noStrike">
              <a:solidFill>
                <a:srgbClr val="000000"/>
              </a:solidFill>
              <a:latin typeface="Arial"/>
            </a:endParaRPr>
          </a:p>
        </p:txBody>
      </p:sp>
      <p:sp>
        <p:nvSpPr>
          <p:cNvPr id="255" name="CustomShape 2"/>
          <p:cNvSpPr/>
          <p:nvPr/>
        </p:nvSpPr>
        <p:spPr>
          <a:xfrm>
            <a:off x="335520" y="2906640"/>
            <a:ext cx="10729800" cy="147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6"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257" name="CustomShape 2"/>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Definitions</a:t>
            </a:r>
            <a:endParaRPr b="0" lang="en-US" sz="2200" spc="-1" strike="noStrike">
              <a:solidFill>
                <a:srgbClr val="000000"/>
              </a:solidFill>
              <a:latin typeface="Arial"/>
            </a:endParaRPr>
          </a:p>
        </p:txBody>
      </p:sp>
      <p:sp>
        <p:nvSpPr>
          <p:cNvPr id="258" name="CustomShape 4"/>
          <p:cNvSpPr/>
          <p:nvPr/>
        </p:nvSpPr>
        <p:spPr>
          <a:xfrm>
            <a:off x="274320" y="600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59" name="CustomShape 117"/>
          <p:cNvSpPr/>
          <p:nvPr/>
        </p:nvSpPr>
        <p:spPr>
          <a:xfrm>
            <a:off x="685800" y="2057400"/>
            <a:ext cx="10053360" cy="9093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LCI is the phase of lifecycle assessment involving the compilation and quantification of </a:t>
            </a: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for a product throughout it’s lifecycle.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0" name="CustomShape 118"/>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261" name="CustomShape 125"/>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Definitions</a:t>
            </a:r>
            <a:endParaRPr b="0" lang="en-US" sz="2200" spc="-1" strike="noStrike">
              <a:solidFill>
                <a:srgbClr val="000000"/>
              </a:solidFill>
              <a:latin typeface="Arial"/>
            </a:endParaRPr>
          </a:p>
        </p:txBody>
      </p:sp>
      <p:sp>
        <p:nvSpPr>
          <p:cNvPr id="262" name="CustomShape 126"/>
          <p:cNvSpPr/>
          <p:nvPr/>
        </p:nvSpPr>
        <p:spPr>
          <a:xfrm>
            <a:off x="274320" y="600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63" name="CustomShape 127"/>
          <p:cNvSpPr/>
          <p:nvPr/>
        </p:nvSpPr>
        <p:spPr>
          <a:xfrm>
            <a:off x="685800" y="3200400"/>
            <a:ext cx="10053360" cy="91008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are product, material or energy flows that enter or leave a unit process.</a:t>
            </a:r>
            <a:endParaRPr b="0" lang="en-US" sz="1800" spc="-1" strike="noStrike">
              <a:solidFill>
                <a:srgbClr val="000000"/>
              </a:solidFill>
              <a:latin typeface="Arial"/>
            </a:endParaRPr>
          </a:p>
        </p:txBody>
      </p:sp>
      <p:sp>
        <p:nvSpPr>
          <p:cNvPr id="264" name="CustomShape 128"/>
          <p:cNvSpPr/>
          <p:nvPr/>
        </p:nvSpPr>
        <p:spPr>
          <a:xfrm>
            <a:off x="685800" y="2057400"/>
            <a:ext cx="10053360" cy="9093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LCI is the phase of lifecycle assessment involving the compilation and quantification of </a:t>
            </a: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for a product throughout it’s lifecycle.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5" name="CustomShape 119"/>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266" name="CustomShape 120"/>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Definitions</a:t>
            </a:r>
            <a:endParaRPr b="0" lang="en-US" sz="2200" spc="-1" strike="noStrike">
              <a:solidFill>
                <a:srgbClr val="000000"/>
              </a:solidFill>
              <a:latin typeface="Arial"/>
            </a:endParaRPr>
          </a:p>
        </p:txBody>
      </p:sp>
      <p:sp>
        <p:nvSpPr>
          <p:cNvPr id="267" name="CustomShape 121"/>
          <p:cNvSpPr/>
          <p:nvPr/>
        </p:nvSpPr>
        <p:spPr>
          <a:xfrm>
            <a:off x="274320" y="600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268" name="CustomShape 122"/>
          <p:cNvSpPr/>
          <p:nvPr/>
        </p:nvSpPr>
        <p:spPr>
          <a:xfrm>
            <a:off x="685800" y="3200400"/>
            <a:ext cx="10053360" cy="91008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are product, material or energy flows that enter or leave a unit process.</a:t>
            </a:r>
            <a:endParaRPr b="0" lang="en-US" sz="1800" spc="-1" strike="noStrike">
              <a:solidFill>
                <a:srgbClr val="000000"/>
              </a:solidFill>
              <a:latin typeface="Arial"/>
            </a:endParaRPr>
          </a:p>
        </p:txBody>
      </p:sp>
      <p:sp>
        <p:nvSpPr>
          <p:cNvPr id="269" name="CustomShape 123"/>
          <p:cNvSpPr/>
          <p:nvPr/>
        </p:nvSpPr>
        <p:spPr>
          <a:xfrm>
            <a:off x="685800" y="2057400"/>
            <a:ext cx="10053360" cy="9093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LCI is the phase of lifecycle assessment involving the compilation and quantification of </a:t>
            </a:r>
            <a:r>
              <a:rPr b="0" i="1" lang="en-US" sz="1800" spc="-1" strike="noStrike">
                <a:solidFill>
                  <a:srgbClr val="000000"/>
                </a:solidFill>
                <a:latin typeface="DejaVu Sans"/>
                <a:ea typeface="DejaVu Sans"/>
              </a:rPr>
              <a:t>inputs</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outputs</a:t>
            </a:r>
            <a:r>
              <a:rPr b="0" lang="en-US" sz="1800" spc="-1" strike="noStrike">
                <a:solidFill>
                  <a:srgbClr val="000000"/>
                </a:solidFill>
                <a:latin typeface="DejaVu Sans"/>
                <a:ea typeface="DejaVu Sans"/>
              </a:rPr>
              <a:t> for a product throughout it’s lifecycle.</a:t>
            </a:r>
            <a:endParaRPr b="0" lang="en-US" sz="1800" spc="-1" strike="noStrike">
              <a:solidFill>
                <a:srgbClr val="000000"/>
              </a:solidFill>
              <a:latin typeface="Arial"/>
            </a:endParaRPr>
          </a:p>
        </p:txBody>
      </p:sp>
      <p:sp>
        <p:nvSpPr>
          <p:cNvPr id="270" name="CustomShape 124"/>
          <p:cNvSpPr/>
          <p:nvPr/>
        </p:nvSpPr>
        <p:spPr>
          <a:xfrm>
            <a:off x="685800" y="4460400"/>
            <a:ext cx="10053360" cy="91008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A </a:t>
            </a:r>
            <a:r>
              <a:rPr b="0" i="1" lang="en-US" sz="1800" spc="-1" strike="noStrike">
                <a:solidFill>
                  <a:srgbClr val="000000"/>
                </a:solidFill>
                <a:latin typeface="DejaVu Sans"/>
                <a:ea typeface="DejaVu Sans"/>
              </a:rPr>
              <a:t>Unit Process</a:t>
            </a:r>
            <a:r>
              <a:rPr b="0" lang="en-US" sz="1800" spc="-1" strike="noStrike">
                <a:solidFill>
                  <a:srgbClr val="000000"/>
                </a:solidFill>
                <a:latin typeface="DejaVu Sans"/>
                <a:ea typeface="DejaVu Sans"/>
              </a:rPr>
              <a:t> is the smallest element considered in the life-cycle inventory analyis for which input and output data are quantified.</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1"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pic>
        <p:nvPicPr>
          <p:cNvPr id="272" name="Grafik 509" descr=""/>
          <p:cNvPicPr/>
          <p:nvPr/>
        </p:nvPicPr>
        <p:blipFill>
          <a:blip r:embed="rId1"/>
          <a:stretch/>
        </p:blipFill>
        <p:spPr>
          <a:xfrm>
            <a:off x="1855440" y="1371600"/>
            <a:ext cx="7764840" cy="4338360"/>
          </a:xfrm>
          <a:prstGeom prst="rect">
            <a:avLst/>
          </a:prstGeom>
          <a:ln w="0">
            <a:noFill/>
          </a:ln>
        </p:spPr>
      </p:pic>
      <p:sp>
        <p:nvSpPr>
          <p:cNvPr id="273" name="CustomShape 114"/>
          <p:cNvSpPr/>
          <p:nvPr/>
        </p:nvSpPr>
        <p:spPr>
          <a:xfrm>
            <a:off x="274320" y="6327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Images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4" name="CustomShape 112"/>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pic>
        <p:nvPicPr>
          <p:cNvPr id="275" name="Grafik 512" descr=""/>
          <p:cNvPicPr/>
          <p:nvPr/>
        </p:nvPicPr>
        <p:blipFill>
          <a:blip r:embed="rId1"/>
          <a:stretch/>
        </p:blipFill>
        <p:spPr>
          <a:xfrm>
            <a:off x="1634400" y="1371600"/>
            <a:ext cx="7961760" cy="4744800"/>
          </a:xfrm>
          <a:prstGeom prst="rect">
            <a:avLst/>
          </a:prstGeom>
          <a:ln w="0">
            <a:noFill/>
          </a:ln>
        </p:spPr>
      </p:pic>
      <p:sp>
        <p:nvSpPr>
          <p:cNvPr id="276" name="CustomShape 113"/>
          <p:cNvSpPr/>
          <p:nvPr/>
        </p:nvSpPr>
        <p:spPr>
          <a:xfrm>
            <a:off x="274320" y="6327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Images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278" name="CustomShape 2"/>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Preparing for data collection</a:t>
            </a:r>
            <a:endParaRPr b="0" lang="en-US" sz="2200" spc="-1" strike="noStrike">
              <a:solidFill>
                <a:srgbClr val="000000"/>
              </a:solidFill>
              <a:latin typeface="Arial"/>
            </a:endParaRPr>
          </a:p>
        </p:txBody>
      </p:sp>
      <p:graphicFrame>
        <p:nvGraphicFramePr>
          <p:cNvPr id="279" name="Table 3"/>
          <p:cNvGraphicFramePr/>
          <p:nvPr/>
        </p:nvGraphicFramePr>
        <p:xfrm>
          <a:off x="381960" y="2037960"/>
          <a:ext cx="5075280" cy="3921480"/>
        </p:xfrm>
        <a:graphic>
          <a:graphicData uri="http://schemas.openxmlformats.org/drawingml/2006/table">
            <a:tbl>
              <a:tblPr/>
              <a:tblGrid>
                <a:gridCol w="1163520"/>
                <a:gridCol w="712440"/>
                <a:gridCol w="806040"/>
                <a:gridCol w="1359000"/>
                <a:gridCol w="1034640"/>
              </a:tblGrid>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Completed by: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gridSpan="4">
                  <a:txBody>
                    <a:bodyPr lIns="90000" rIns="90000" anchor="t">
                      <a:noAutofit/>
                    </a:bodyPr>
                    <a:p>
                      <a:pPr defTabSz="914400">
                        <a:lnSpc>
                          <a:spcPct val="100000"/>
                        </a:lnSpc>
                      </a:pPr>
                      <a:r>
                        <a:rPr b="0" lang="en-US" sz="900" spc="-1" strike="noStrike">
                          <a:solidFill>
                            <a:srgbClr val="000000"/>
                          </a:solidFill>
                          <a:latin typeface="DejaVu Sans"/>
                          <a:ea typeface="DejaVu Sans"/>
                        </a:rPr>
                        <a:t>Date of completion: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Unit process identification: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gridSpan="4">
                  <a:txBody>
                    <a:bodyPr lIns="90000" rIns="90000" anchor="t">
                      <a:noAutofit/>
                    </a:bodyPr>
                    <a:p>
                      <a:pPr defTabSz="914400">
                        <a:lnSpc>
                          <a:spcPct val="100000"/>
                        </a:lnSpc>
                      </a:pPr>
                      <a:r>
                        <a:rPr b="0" lang="en-US" sz="900" spc="-1" strike="noStrike">
                          <a:solidFill>
                            <a:srgbClr val="000000"/>
                          </a:solidFill>
                          <a:latin typeface="DejaVu Sans"/>
                          <a:ea typeface="DejaVu Sans"/>
                        </a:rPr>
                        <a:t>Reporting location: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Time period: Year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Starting month: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gridSpan="3">
                  <a:txBody>
                    <a:bodyPr lIns="90000" rIns="90000" anchor="t">
                      <a:noAutofit/>
                    </a:bodyPr>
                    <a:p>
                      <a:pPr defTabSz="914400">
                        <a:lnSpc>
                          <a:spcPct val="100000"/>
                        </a:lnSpc>
                      </a:pPr>
                      <a:r>
                        <a:rPr b="0" lang="en-US" sz="900" spc="-1" strike="noStrike">
                          <a:solidFill>
                            <a:srgbClr val="000000"/>
                          </a:solidFill>
                          <a:latin typeface="DejaVu Sans"/>
                          <a:ea typeface="DejaVu Sans"/>
                        </a:rPr>
                        <a:t>Ending month: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r>
              <a:tr h="226080">
                <a:tc gridSpan="5">
                  <a:txBody>
                    <a:bodyPr lIns="90000" rIns="90000" anchor="t">
                      <a:noAutofit/>
                    </a:bodyPr>
                    <a:p>
                      <a:pPr defTabSz="914400">
                        <a:lnSpc>
                          <a:spcPct val="100000"/>
                        </a:lnSpc>
                      </a:pPr>
                      <a:r>
                        <a:rPr b="0" i="1" lang="en-US" sz="900" spc="-1" strike="noStrike">
                          <a:solidFill>
                            <a:srgbClr val="000000"/>
                          </a:solidFill>
                          <a:latin typeface="DejaVu Sans"/>
                          <a:ea typeface="DejaVu Sans"/>
                        </a:rPr>
                        <a:t>Description of unit process: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c hMerge="1">
                  <a:txBody>
                    <a:bodyPr lIns="90000" rIns="90000" tIns="45000" bIns="45000" anchor="t">
                      <a:noAutofit/>
                    </a:bodyPr>
                    <a:p>
                      <a:endParaRPr b="0" lang="en-US" sz="1800" spc="-1" strike="noStrike">
                        <a:solidFill>
                          <a:srgbClr val="000000"/>
                        </a:solidFill>
                        <a:latin typeface="Arial"/>
                      </a:endParaRPr>
                    </a:p>
                  </a:txBody>
                  <a:tcPr anchor="t" marL="90000" marR="90000">
                    <a:lnL>
                      <a:noFill/>
                    </a:lnL>
                    <a:lnR>
                      <a:noFill/>
                    </a:lnR>
                    <a:lnT>
                      <a:noFill/>
                    </a:lnT>
                    <a:lnB>
                      <a:noFill/>
                    </a:lnB>
                    <a:solidFill>
                      <a:srgbClr val="729fcf"/>
                    </a:solidFill>
                  </a:tcPr>
                </a:tc>
              </a:tr>
              <a:tr h="494640">
                <a:tc>
                  <a:txBody>
                    <a:bodyPr lIns="90000" rIns="90000" anchor="t">
                      <a:noAutofit/>
                    </a:bodyPr>
                    <a:p>
                      <a:pPr defTabSz="914400">
                        <a:lnSpc>
                          <a:spcPct val="100000"/>
                        </a:lnSpc>
                      </a:pPr>
                      <a:r>
                        <a:rPr b="0" lang="en-US" sz="900" spc="-1" strike="noStrike">
                          <a:solidFill>
                            <a:srgbClr val="000000"/>
                          </a:solidFill>
                          <a:latin typeface="DejaVu Sans"/>
                          <a:ea typeface="DejaVu Sans"/>
                        </a:rPr>
                        <a:t>Material inputs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Units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Quantity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Description of  sampling procedures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Origin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Water consumption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Units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Quantity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endParaRPr b="0" lang="en-US" sz="1800" spc="-1" strike="noStrike">
                        <a:solidFill>
                          <a:srgbClr val="000000"/>
                        </a:solidFill>
                        <a:latin typeface="Arial"/>
                        <a:ea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endParaRPr b="0" lang="en-US" sz="1800" spc="-1" strike="noStrike">
                        <a:solidFill>
                          <a:srgbClr val="000000"/>
                        </a:solidFill>
                        <a:latin typeface="Arial"/>
                        <a:ea typeface="DejaVu Sans"/>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494640">
                <a:tc>
                  <a:txBody>
                    <a:bodyPr lIns="90000" rIns="90000" anchor="t">
                      <a:noAutofit/>
                    </a:bodyPr>
                    <a:p>
                      <a:pPr defTabSz="914400">
                        <a:lnSpc>
                          <a:spcPct val="100000"/>
                        </a:lnSpc>
                      </a:pPr>
                      <a:r>
                        <a:rPr b="0" lang="en-US" sz="900" spc="-1" strike="noStrike">
                          <a:solidFill>
                            <a:srgbClr val="000000"/>
                          </a:solidFill>
                          <a:latin typeface="DejaVu Sans"/>
                          <a:ea typeface="DejaVu Sans"/>
                        </a:rPr>
                        <a:t>Energy Inputs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Units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Quantity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Description of sampling procedures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Origin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494640">
                <a:tc>
                  <a:txBody>
                    <a:bodyPr lIns="90000" rIns="90000" anchor="t">
                      <a:noAutofit/>
                    </a:bodyPr>
                    <a:p>
                      <a:pPr defTabSz="914400">
                        <a:lnSpc>
                          <a:spcPct val="100000"/>
                        </a:lnSpc>
                      </a:pPr>
                      <a:r>
                        <a:rPr b="0" lang="en-US" sz="900" spc="-1" strike="noStrike">
                          <a:solidFill>
                            <a:srgbClr val="000000"/>
                          </a:solidFill>
                          <a:latin typeface="DejaVu Sans"/>
                          <a:ea typeface="DejaVu Sans"/>
                        </a:rPr>
                        <a:t>Material outputs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Units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Quantity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Description of sampling procedures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Destination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pic>
        <p:nvPicPr>
          <p:cNvPr id="280" name="Grafik 517" descr=""/>
          <p:cNvPicPr/>
          <p:nvPr/>
        </p:nvPicPr>
        <p:blipFill>
          <a:blip r:embed="rId1"/>
          <a:stretch/>
        </p:blipFill>
        <p:spPr>
          <a:xfrm>
            <a:off x="5302080" y="685800"/>
            <a:ext cx="6174000" cy="5689440"/>
          </a:xfrm>
          <a:prstGeom prst="rect">
            <a:avLst/>
          </a:prstGeom>
          <a:ln w="0">
            <a:noFill/>
          </a:ln>
        </p:spPr>
      </p:pic>
      <p:sp>
        <p:nvSpPr>
          <p:cNvPr id="281" name="CustomShape 4"/>
          <p:cNvSpPr/>
          <p:nvPr/>
        </p:nvSpPr>
        <p:spPr>
          <a:xfrm>
            <a:off x="274320" y="6435360"/>
            <a:ext cx="1137240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 and table recreated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2"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283" name="CustomShape 2"/>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Data collection and validation</a:t>
            </a:r>
            <a:endParaRPr b="0" lang="en-US" sz="2200" spc="-1" strike="noStrike">
              <a:solidFill>
                <a:srgbClr val="000000"/>
              </a:solidFill>
              <a:latin typeface="Arial"/>
            </a:endParaRPr>
          </a:p>
        </p:txBody>
      </p:sp>
      <p:sp>
        <p:nvSpPr>
          <p:cNvPr id="284" name="CustomShape 3"/>
          <p:cNvSpPr/>
          <p:nvPr/>
        </p:nvSpPr>
        <p:spPr>
          <a:xfrm>
            <a:off x="335520" y="1268280"/>
            <a:ext cx="4907160" cy="5017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Data must be validated to confirm and provide evidence for data quality requirements, both during and after the data collection process. </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This can also involve establishing mass and energy balances.</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Obvious anomalies can necessitate collecting alternative data.</a:t>
            </a:r>
            <a:endParaRPr b="0" lang="en-US" sz="1800" spc="-1" strike="noStrike">
              <a:solidFill>
                <a:srgbClr val="000000"/>
              </a:solidFill>
              <a:latin typeface="Arial"/>
            </a:endParaRPr>
          </a:p>
        </p:txBody>
      </p:sp>
      <p:sp>
        <p:nvSpPr>
          <p:cNvPr id="285" name="CustomShape 4"/>
          <p:cNvSpPr/>
          <p:nvPr/>
        </p:nvSpPr>
        <p:spPr>
          <a:xfrm>
            <a:off x="274320" y="6435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286" name="Grafik 523" descr=""/>
          <p:cNvPicPr/>
          <p:nvPr/>
        </p:nvPicPr>
        <p:blipFill>
          <a:blip r:embed="rId2"/>
          <a:stretch/>
        </p:blipFill>
        <p:spPr>
          <a:xfrm>
            <a:off x="5302080" y="685800"/>
            <a:ext cx="6174000" cy="568944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 name="CustomShape 1"/>
          <p:cNvSpPr/>
          <p:nvPr/>
        </p:nvSpPr>
        <p:spPr>
          <a:xfrm>
            <a:off x="335520" y="764640"/>
            <a:ext cx="10731240" cy="4820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GB" sz="2400" spc="-1" strike="noStrike">
                <a:solidFill>
                  <a:srgbClr val="000000"/>
                </a:solidFill>
                <a:latin typeface="DejaVu Sans"/>
                <a:ea typeface="DejaVu Sans"/>
              </a:rPr>
              <a:t>LCA – Motivation</a:t>
            </a:r>
            <a:endParaRPr b="0" lang="en-US" sz="2400" spc="-1" strike="noStrike">
              <a:solidFill>
                <a:srgbClr val="000000"/>
              </a:solidFill>
              <a:latin typeface="Arial"/>
            </a:endParaRPr>
          </a:p>
        </p:txBody>
      </p:sp>
      <p:sp>
        <p:nvSpPr>
          <p:cNvPr id="41" name="CustomShape 2"/>
          <p:cNvSpPr/>
          <p:nvPr/>
        </p:nvSpPr>
        <p:spPr>
          <a:xfrm>
            <a:off x="6095880" y="1268640"/>
            <a:ext cx="4970520" cy="501876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spcBef>
                <a:spcPts val="479"/>
              </a:spcBef>
              <a:tabLst>
                <a:tab algn="l" pos="0"/>
              </a:tabLst>
            </a:pPr>
            <a:r>
              <a:rPr b="1" lang="en-US" sz="2400" spc="-1" strike="noStrike">
                <a:solidFill>
                  <a:srgbClr val="000000"/>
                </a:solidFill>
                <a:latin typeface="DejaVu Sans"/>
                <a:ea typeface="DejaVu Sans"/>
              </a:rPr>
              <a:t>Battery Electric Vehicles (EV) </a:t>
            </a:r>
            <a:endParaRPr b="0" lang="en-US" sz="2400" spc="-1" strike="noStrike">
              <a:solidFill>
                <a:srgbClr val="000000"/>
              </a:solidFill>
              <a:latin typeface="Arial"/>
            </a:endParaRPr>
          </a:p>
          <a:p>
            <a:pPr algn="ctr" defTabSz="914400">
              <a:lnSpc>
                <a:spcPct val="100000"/>
              </a:lnSpc>
              <a:spcBef>
                <a:spcPts val="479"/>
              </a:spcBef>
              <a:tabLst>
                <a:tab algn="l" pos="0"/>
              </a:tabLst>
            </a:pPr>
            <a:endParaRPr b="0" lang="en-US" sz="2400" spc="-1" strike="noStrike">
              <a:solidFill>
                <a:srgbClr val="000000"/>
              </a:solidFill>
              <a:latin typeface="Arial"/>
            </a:endParaRPr>
          </a:p>
          <a:p>
            <a:pPr algn="ctr" defTabSz="914400">
              <a:lnSpc>
                <a:spcPct val="100000"/>
              </a:lnSpc>
              <a:spcBef>
                <a:spcPts val="479"/>
              </a:spcBef>
              <a:tabLst>
                <a:tab algn="l" pos="0"/>
              </a:tabLst>
            </a:pPr>
            <a:r>
              <a:rPr b="0" lang="en-US" sz="2400" spc="-1" strike="noStrike">
                <a:solidFill>
                  <a:srgbClr val="000000"/>
                </a:solidFill>
                <a:latin typeface="DejaVu Sans"/>
                <a:ea typeface="DejaVu Sans"/>
              </a:rPr>
              <a:t>Or</a:t>
            </a:r>
            <a:endParaRPr b="0" lang="en-US" sz="2400" spc="-1" strike="noStrike">
              <a:solidFill>
                <a:srgbClr val="000000"/>
              </a:solidFill>
              <a:latin typeface="Arial"/>
            </a:endParaRPr>
          </a:p>
          <a:p>
            <a:pPr algn="ctr" defTabSz="914400">
              <a:lnSpc>
                <a:spcPct val="100000"/>
              </a:lnSpc>
              <a:spcBef>
                <a:spcPts val="479"/>
              </a:spcBef>
              <a:tabLst>
                <a:tab algn="l" pos="0"/>
              </a:tabLst>
            </a:pPr>
            <a:endParaRPr b="0" lang="en-US" sz="2400" spc="-1" strike="noStrike">
              <a:solidFill>
                <a:srgbClr val="000000"/>
              </a:solidFill>
              <a:latin typeface="Arial"/>
            </a:endParaRPr>
          </a:p>
          <a:p>
            <a:pPr algn="ctr" defTabSz="914400">
              <a:lnSpc>
                <a:spcPct val="100000"/>
              </a:lnSpc>
              <a:spcBef>
                <a:spcPts val="479"/>
              </a:spcBef>
              <a:tabLst>
                <a:tab algn="l" pos="0"/>
              </a:tabLst>
            </a:pPr>
            <a:r>
              <a:rPr b="1" lang="en-US" sz="2400" spc="-1" strike="noStrike">
                <a:solidFill>
                  <a:srgbClr val="000000"/>
                </a:solidFill>
                <a:latin typeface="DejaVu Sans"/>
                <a:ea typeface="DejaVu Sans"/>
              </a:rPr>
              <a:t>Internal Combustion Engine Vehicles</a:t>
            </a:r>
            <a:endParaRPr b="0" lang="en-US" sz="2400" spc="-1" strike="noStrike">
              <a:solidFill>
                <a:srgbClr val="000000"/>
              </a:solidFill>
              <a:latin typeface="Arial"/>
            </a:endParaRPr>
          </a:p>
        </p:txBody>
      </p:sp>
      <p:pic>
        <p:nvPicPr>
          <p:cNvPr id="42" name="Grafik 4_0" descr=""/>
          <p:cNvPicPr/>
          <p:nvPr/>
        </p:nvPicPr>
        <p:blipFill>
          <a:blip r:embed="rId1"/>
          <a:stretch/>
        </p:blipFill>
        <p:spPr>
          <a:xfrm>
            <a:off x="842760" y="1608120"/>
            <a:ext cx="4227480" cy="3619440"/>
          </a:xfrm>
          <a:prstGeom prst="rect">
            <a:avLst/>
          </a:prstGeom>
          <a:ln w="0">
            <a:noFill/>
          </a:ln>
        </p:spPr>
      </p:pic>
      <p:sp>
        <p:nvSpPr>
          <p:cNvPr id="43" name="CustomShape 3"/>
          <p:cNvSpPr/>
          <p:nvPr/>
        </p:nvSpPr>
        <p:spPr>
          <a:xfrm>
            <a:off x="274320" y="6492240"/>
            <a:ext cx="1051416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Benjamin Leiding – </a:t>
            </a:r>
            <a:r>
              <a:rPr b="0" lang="en-US" sz="900" spc="-1" strike="noStrike" u="sng">
                <a:solidFill>
                  <a:srgbClr val="0000ff"/>
                </a:solidFill>
                <a:uFillTx/>
                <a:latin typeface="Roboto"/>
                <a:ea typeface="Roboto"/>
                <a:hlinkClick r:id="rId2"/>
              </a:rPr>
              <a:t>CC BY-SA 4.0</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7"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288" name="CustomShape 2"/>
          <p:cNvSpPr/>
          <p:nvPr/>
        </p:nvSpPr>
        <p:spPr>
          <a:xfrm>
            <a:off x="432720" y="132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Relating data to unit process</a:t>
            </a:r>
            <a:endParaRPr b="0" lang="en-US" sz="2200" spc="-1" strike="noStrike">
              <a:solidFill>
                <a:srgbClr val="000000"/>
              </a:solidFill>
              <a:latin typeface="Arial"/>
            </a:endParaRPr>
          </a:p>
          <a:p>
            <a:pPr defTabSz="914400">
              <a:lnSpc>
                <a:spcPct val="100000"/>
              </a:lnSpc>
            </a:pPr>
            <a:r>
              <a:rPr b="1" lang="en-US" sz="2200" spc="-1" strike="noStrike">
                <a:solidFill>
                  <a:srgbClr val="666666"/>
                </a:solidFill>
                <a:latin typeface="DejaVu Sans"/>
                <a:ea typeface="DejaVu Sans"/>
              </a:rPr>
              <a:t> </a:t>
            </a:r>
            <a:r>
              <a:rPr b="1" lang="en-US" sz="2200" spc="-1" strike="noStrike">
                <a:solidFill>
                  <a:srgbClr val="666666"/>
                </a:solidFill>
                <a:latin typeface="DejaVu Sans"/>
                <a:ea typeface="DejaVu Sans"/>
              </a:rPr>
              <a:t>and functional unit</a:t>
            </a:r>
            <a:endParaRPr b="0" lang="en-US" sz="2200" spc="-1" strike="noStrike">
              <a:solidFill>
                <a:srgbClr val="000000"/>
              </a:solidFill>
              <a:latin typeface="Arial"/>
            </a:endParaRPr>
          </a:p>
        </p:txBody>
      </p:sp>
      <p:sp>
        <p:nvSpPr>
          <p:cNvPr id="289" name="CustomShape 3"/>
          <p:cNvSpPr/>
          <p:nvPr/>
        </p:nvSpPr>
        <p:spPr>
          <a:xfrm>
            <a:off x="335520" y="1268280"/>
            <a:ext cx="5145840" cy="5017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Based on the flow chart and the flows between unit processes, the flows of all unit processes are related to the reference flow.</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calculation should result in all system input and output data being referenced to the functional unit.</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Recall: a measure of the product(s) or product parts required to deliver the performance defined by the functional unit.</a:t>
            </a:r>
            <a:endParaRPr b="0" lang="en-US" sz="1800" spc="-1" strike="noStrike">
              <a:solidFill>
                <a:srgbClr val="000000"/>
              </a:solidFill>
              <a:latin typeface="Arial"/>
            </a:endParaRPr>
          </a:p>
        </p:txBody>
      </p:sp>
      <p:sp>
        <p:nvSpPr>
          <p:cNvPr id="290" name="CustomShape 4"/>
          <p:cNvSpPr/>
          <p:nvPr/>
        </p:nvSpPr>
        <p:spPr>
          <a:xfrm>
            <a:off x="274320" y="6435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291" name="Grafik 528" descr=""/>
          <p:cNvPicPr/>
          <p:nvPr/>
        </p:nvPicPr>
        <p:blipFill>
          <a:blip r:embed="rId2"/>
          <a:stretch/>
        </p:blipFill>
        <p:spPr>
          <a:xfrm>
            <a:off x="5302080" y="685800"/>
            <a:ext cx="6174000" cy="5689440"/>
          </a:xfrm>
          <a:prstGeom prst="rect">
            <a:avLst/>
          </a:prstGeom>
          <a:ln w="0">
            <a:noFill/>
          </a:ln>
        </p:spPr>
      </p:pic>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292"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293" name="CustomShape 2"/>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solidFill>
                <a:srgbClr val="000000"/>
              </a:solidFill>
              <a:latin typeface="Arial"/>
            </a:endParaRPr>
          </a:p>
        </p:txBody>
      </p:sp>
      <p:sp>
        <p:nvSpPr>
          <p:cNvPr id="294" name="CustomShape 3"/>
          <p:cNvSpPr/>
          <p:nvPr/>
        </p:nvSpPr>
        <p:spPr>
          <a:xfrm>
            <a:off x="335520" y="1268280"/>
            <a:ext cx="4907160" cy="5017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 the example of a truck, a specific transport scenario would be defined in the study that uses the data set for the specific truck used, ensuring again a clear identification and quantification.</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E.g. the transport scenario “150 km overland transport of bulk sand transport at 90 % load factor” with the quantity and unit of e.g. 1 t*km and the data set “Truck bulk transport; Euro 0, 1, 2, 3, 4 transport mix; 22 t total weight, 17.3 t max payload”.</a:t>
            </a:r>
            <a:endParaRPr b="0" lang="en-US" sz="1800" spc="-1" strike="noStrike">
              <a:solidFill>
                <a:srgbClr val="000000"/>
              </a:solidFill>
              <a:latin typeface="Arial"/>
            </a:endParaRPr>
          </a:p>
        </p:txBody>
      </p:sp>
      <p:pic>
        <p:nvPicPr>
          <p:cNvPr id="295" name="Grafik 532" descr=""/>
          <p:cNvPicPr/>
          <p:nvPr/>
        </p:nvPicPr>
        <p:blipFill>
          <a:blip r:embed="rId1"/>
          <a:stretch/>
        </p:blipFill>
        <p:spPr>
          <a:xfrm>
            <a:off x="6320160" y="1623960"/>
            <a:ext cx="5155920" cy="4751280"/>
          </a:xfrm>
          <a:prstGeom prst="rect">
            <a:avLst/>
          </a:prstGeom>
          <a:ln w="0">
            <a:noFill/>
          </a:ln>
        </p:spPr>
      </p:pic>
      <p:sp>
        <p:nvSpPr>
          <p:cNvPr id="296" name="CustomShape 4"/>
          <p:cNvSpPr/>
          <p:nvPr/>
        </p:nvSpPr>
        <p:spPr>
          <a:xfrm>
            <a:off x="274320" y="636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7" name="CustomShape 33"/>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298" name="CustomShape 34"/>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solidFill>
                <a:srgbClr val="000000"/>
              </a:solidFill>
              <a:latin typeface="Arial"/>
            </a:endParaRPr>
          </a:p>
        </p:txBody>
      </p:sp>
      <p:sp>
        <p:nvSpPr>
          <p:cNvPr id="299" name="CustomShape 35"/>
          <p:cNvSpPr/>
          <p:nvPr/>
        </p:nvSpPr>
        <p:spPr>
          <a:xfrm>
            <a:off x="335520" y="2286000"/>
            <a:ext cx="10857240" cy="3999600"/>
          </a:xfrm>
          <a:prstGeom prst="rect">
            <a:avLst/>
          </a:prstGeom>
          <a:noFill/>
          <a:ln w="0">
            <a:noFill/>
          </a:ln>
        </p:spPr>
        <p:style>
          <a:lnRef idx="0"/>
          <a:fillRef idx="0"/>
          <a:effectRef idx="0"/>
          <a:fontRef idx="minor"/>
        </p:style>
        <p:txBody>
          <a:bodyPr lIns="90000" rIns="90000" tIns="45000" bIns="45000" anchor="t">
            <a:noAutofit/>
          </a:bodyPr>
          <a:p>
            <a:pPr marL="216000" indent="-216000" defTabSz="914400">
              <a:lnSpc>
                <a:spcPct val="100000"/>
              </a:lnSpc>
              <a:buClr>
                <a:srgbClr val="008c4f"/>
              </a:buClr>
              <a:buSzPct val="60000"/>
              <a:buFont typeface="OpenSymbol"/>
              <a:buChar char="◾"/>
            </a:pPr>
            <a:r>
              <a:rPr b="1" lang="en-GB" sz="1800" spc="-1" strike="noStrike">
                <a:solidFill>
                  <a:srgbClr val="000000"/>
                </a:solidFill>
                <a:latin typeface="DejaVu Sans"/>
                <a:ea typeface="DejaVu Sans"/>
              </a:rPr>
              <a:t>MushR example</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GB" sz="1800" spc="-1" strike="noStrike">
                <a:solidFill>
                  <a:srgbClr val="000000"/>
                </a:solidFill>
                <a:latin typeface="DejaVu Sans"/>
                <a:ea typeface="DejaVu Sans"/>
              </a:rPr>
              <a:t>Experimental estimation:</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5L substrate bag weighing 30g = </a:t>
            </a:r>
            <a:r>
              <a:rPr b="0" i="1" lang="en-GB" sz="1800" spc="-1" strike="noStrike">
                <a:solidFill>
                  <a:srgbClr val="000000"/>
                </a:solidFill>
                <a:latin typeface="DejaVu Sans"/>
                <a:ea typeface="DejaVu Sans"/>
              </a:rPr>
              <a:t>3L</a:t>
            </a:r>
            <a:endParaRPr b="0" lang="en-US" sz="1800" spc="-1" strike="noStrike">
              <a:solidFill>
                <a:srgbClr val="000000"/>
              </a:solidFill>
              <a:latin typeface="Arial"/>
            </a:endParaRPr>
          </a:p>
          <a:p>
            <a:pPr lvl="3" marL="864000" indent="-216000" defTabSz="914400">
              <a:lnSpc>
                <a:spcPct val="100000"/>
              </a:lnSpc>
              <a:buClr>
                <a:srgbClr val="000000"/>
              </a:buClr>
              <a:buSzPct val="45000"/>
              <a:buFont typeface="Wingdings" charset="2"/>
              <a:buChar char=""/>
            </a:pPr>
            <a:r>
              <a:rPr b="0" i="1" lang="en-GB" sz="1800" spc="-1" strike="noStrike">
                <a:solidFill>
                  <a:srgbClr val="000000"/>
                </a:solidFill>
                <a:latin typeface="DejaVu Sans"/>
                <a:ea typeface="DejaVu Sans"/>
              </a:rPr>
              <a:t>Since we have to fold the bag a couple times to seal it.</a:t>
            </a:r>
            <a:endParaRPr b="0" lang="en-US" sz="1800" spc="-1" strike="noStrike">
              <a:solidFill>
                <a:srgbClr val="000000"/>
              </a:solidFill>
              <a:latin typeface="Arial"/>
            </a:endParaRPr>
          </a:p>
        </p:txBody>
      </p:sp>
      <p:sp>
        <p:nvSpPr>
          <p:cNvPr id="300" name="CustomShape 36"/>
          <p:cNvSpPr/>
          <p:nvPr/>
        </p:nvSpPr>
        <p:spPr>
          <a:xfrm>
            <a:off x="274320" y="636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1" name="CustomShape 13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302" name="CustomShape 132"/>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solidFill>
                <a:srgbClr val="000000"/>
              </a:solidFill>
              <a:latin typeface="Arial"/>
            </a:endParaRPr>
          </a:p>
        </p:txBody>
      </p:sp>
      <p:sp>
        <p:nvSpPr>
          <p:cNvPr id="303" name="CustomShape 133"/>
          <p:cNvSpPr/>
          <p:nvPr/>
        </p:nvSpPr>
        <p:spPr>
          <a:xfrm>
            <a:off x="335520" y="2286000"/>
            <a:ext cx="10857240" cy="3999600"/>
          </a:xfrm>
          <a:prstGeom prst="rect">
            <a:avLst/>
          </a:prstGeom>
          <a:noFill/>
          <a:ln w="0">
            <a:noFill/>
          </a:ln>
        </p:spPr>
        <p:style>
          <a:lnRef idx="0"/>
          <a:fillRef idx="0"/>
          <a:effectRef idx="0"/>
          <a:fontRef idx="minor"/>
        </p:style>
        <p:txBody>
          <a:bodyPr lIns="90000" rIns="90000" tIns="45000" bIns="45000" anchor="t">
            <a:noAutofit/>
          </a:bodyPr>
          <a:p>
            <a:pPr marL="216000" indent="-216000" defTabSz="914400">
              <a:lnSpc>
                <a:spcPct val="100000"/>
              </a:lnSpc>
              <a:buClr>
                <a:srgbClr val="008c4f"/>
              </a:buClr>
              <a:buSzPct val="60000"/>
              <a:buFont typeface="OpenSymbol"/>
              <a:buChar char="◾"/>
            </a:pPr>
            <a:r>
              <a:rPr b="1" lang="en-GB" sz="1800" spc="-1" strike="noStrike">
                <a:solidFill>
                  <a:srgbClr val="000000"/>
                </a:solidFill>
                <a:latin typeface="DejaVu Sans"/>
                <a:ea typeface="DejaVu Sans"/>
              </a:rPr>
              <a:t>MushR example</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GB" sz="1800" spc="-1" strike="noStrike">
                <a:solidFill>
                  <a:srgbClr val="000000"/>
                </a:solidFill>
                <a:latin typeface="DejaVu Sans"/>
                <a:ea typeface="DejaVu Sans"/>
              </a:rPr>
              <a:t>Experimental estimation:</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5L substrate bag weighing 30g = </a:t>
            </a:r>
            <a:r>
              <a:rPr b="0" i="1" lang="en-GB" sz="1800" spc="-1" strike="noStrike">
                <a:solidFill>
                  <a:srgbClr val="000000"/>
                </a:solidFill>
                <a:latin typeface="DejaVu Sans"/>
                <a:ea typeface="DejaVu Sans"/>
              </a:rPr>
              <a:t>3L</a:t>
            </a:r>
            <a:endParaRPr b="0" lang="en-US" sz="1800" spc="-1" strike="noStrike">
              <a:solidFill>
                <a:srgbClr val="000000"/>
              </a:solidFill>
              <a:latin typeface="Arial"/>
            </a:endParaRPr>
          </a:p>
          <a:p>
            <a:pPr lvl="3" marL="864000" indent="-216000" defTabSz="914400">
              <a:lnSpc>
                <a:spcPct val="100000"/>
              </a:lnSpc>
              <a:buClr>
                <a:srgbClr val="000000"/>
              </a:buClr>
              <a:buSzPct val="45000"/>
              <a:buFont typeface="Wingdings" charset="2"/>
              <a:buChar char=""/>
            </a:pPr>
            <a:r>
              <a:rPr b="0" i="1" lang="en-GB" sz="1800" spc="-1" strike="noStrike">
                <a:solidFill>
                  <a:srgbClr val="000000"/>
                </a:solidFill>
                <a:latin typeface="DejaVu Sans"/>
                <a:ea typeface="DejaVu Sans"/>
              </a:rPr>
              <a:t>Since we have to fold the bag a couple times to seal it.</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3L substrate bucket weighing 90g = </a:t>
            </a:r>
            <a:r>
              <a:rPr b="0" i="1" lang="en-GB" sz="1800" spc="-1" strike="noStrike">
                <a:solidFill>
                  <a:srgbClr val="000000"/>
                </a:solidFill>
                <a:latin typeface="DejaVu Sans"/>
                <a:ea typeface="DejaVu Sans"/>
              </a:rPr>
              <a:t>3L (no change)</a:t>
            </a:r>
            <a:endParaRPr b="0" lang="en-US" sz="1800" spc="-1" strike="noStrike">
              <a:solidFill>
                <a:srgbClr val="000000"/>
              </a:solidFill>
              <a:latin typeface="Arial"/>
            </a:endParaRPr>
          </a:p>
        </p:txBody>
      </p:sp>
      <p:sp>
        <p:nvSpPr>
          <p:cNvPr id="304" name="CustomShape 134"/>
          <p:cNvSpPr/>
          <p:nvPr/>
        </p:nvSpPr>
        <p:spPr>
          <a:xfrm>
            <a:off x="274320" y="636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5" name="CustomShape 28"/>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306" name="CustomShape 30"/>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Relating data to unit process and functional unit</a:t>
            </a:r>
            <a:endParaRPr b="0" lang="en-US" sz="2200" spc="-1" strike="noStrike">
              <a:solidFill>
                <a:srgbClr val="000000"/>
              </a:solidFill>
              <a:latin typeface="Arial"/>
            </a:endParaRPr>
          </a:p>
        </p:txBody>
      </p:sp>
      <p:sp>
        <p:nvSpPr>
          <p:cNvPr id="307" name="CustomShape 31"/>
          <p:cNvSpPr/>
          <p:nvPr/>
        </p:nvSpPr>
        <p:spPr>
          <a:xfrm>
            <a:off x="335520" y="2286000"/>
            <a:ext cx="10857240" cy="3999600"/>
          </a:xfrm>
          <a:prstGeom prst="rect">
            <a:avLst/>
          </a:prstGeom>
          <a:noFill/>
          <a:ln w="0">
            <a:noFill/>
          </a:ln>
        </p:spPr>
        <p:style>
          <a:lnRef idx="0"/>
          <a:fillRef idx="0"/>
          <a:effectRef idx="0"/>
          <a:fontRef idx="minor"/>
        </p:style>
        <p:txBody>
          <a:bodyPr lIns="90000" rIns="90000" tIns="45000" bIns="45000" anchor="t">
            <a:noAutofit/>
          </a:bodyPr>
          <a:p>
            <a:pPr marL="216000" indent="-216000" defTabSz="914400">
              <a:lnSpc>
                <a:spcPct val="100000"/>
              </a:lnSpc>
              <a:buClr>
                <a:srgbClr val="008c4f"/>
              </a:buClr>
              <a:buSzPct val="60000"/>
              <a:buFont typeface="OpenSymbol"/>
              <a:buChar char="◾"/>
            </a:pPr>
            <a:r>
              <a:rPr b="1" lang="en-GB" sz="1800" spc="-1" strike="noStrike">
                <a:solidFill>
                  <a:srgbClr val="000000"/>
                </a:solidFill>
                <a:latin typeface="DejaVu Sans"/>
                <a:ea typeface="DejaVu Sans"/>
              </a:rPr>
              <a:t>MushR example</a:t>
            </a: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GB" sz="1800" spc="-1" strike="noStrike">
                <a:solidFill>
                  <a:srgbClr val="000000"/>
                </a:solidFill>
                <a:latin typeface="DejaVu Sans"/>
                <a:ea typeface="DejaVu Sans"/>
              </a:rPr>
              <a:t>Experimental estimation:</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5L substrate bag weighing 30g = </a:t>
            </a:r>
            <a:r>
              <a:rPr b="0" i="1" lang="en-GB" sz="1800" spc="-1" strike="noStrike">
                <a:solidFill>
                  <a:srgbClr val="000000"/>
                </a:solidFill>
                <a:latin typeface="DejaVu Sans"/>
                <a:ea typeface="DejaVu Sans"/>
              </a:rPr>
              <a:t>3L</a:t>
            </a:r>
            <a:endParaRPr b="0" lang="en-US" sz="1800" spc="-1" strike="noStrike">
              <a:solidFill>
                <a:srgbClr val="000000"/>
              </a:solidFill>
              <a:latin typeface="Arial"/>
            </a:endParaRPr>
          </a:p>
          <a:p>
            <a:pPr lvl="3" marL="864000" indent="-216000" defTabSz="914400">
              <a:lnSpc>
                <a:spcPct val="100000"/>
              </a:lnSpc>
              <a:buClr>
                <a:srgbClr val="000000"/>
              </a:buClr>
              <a:buSzPct val="45000"/>
              <a:buFont typeface="Wingdings" charset="2"/>
              <a:buChar char=""/>
            </a:pPr>
            <a:r>
              <a:rPr b="0" i="1" lang="en-GB" sz="1800" spc="-1" strike="noStrike">
                <a:solidFill>
                  <a:srgbClr val="000000"/>
                </a:solidFill>
                <a:latin typeface="DejaVu Sans"/>
                <a:ea typeface="DejaVu Sans"/>
              </a:rPr>
              <a:t>Since we have to fold the bag a couple times to seal it.</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GB" sz="1800" spc="-1" strike="noStrike">
                <a:solidFill>
                  <a:srgbClr val="000000"/>
                </a:solidFill>
                <a:latin typeface="DejaVu Sans"/>
                <a:ea typeface="DejaVu Sans"/>
              </a:rPr>
              <a:t>Colonizable volume of a 3L substrate bucket weighing 90g = </a:t>
            </a:r>
            <a:r>
              <a:rPr b="0" i="1" lang="en-GB" sz="1800" spc="-1" strike="noStrike">
                <a:solidFill>
                  <a:srgbClr val="000000"/>
                </a:solidFill>
                <a:latin typeface="DejaVu Sans"/>
                <a:ea typeface="DejaVu Sans"/>
              </a:rPr>
              <a:t>3L (no change)</a:t>
            </a: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a:p>
            <a:pPr lvl="1" marL="432000" indent="-216000" defTabSz="914400">
              <a:lnSpc>
                <a:spcPct val="100000"/>
              </a:lnSpc>
              <a:buClr>
                <a:srgbClr val="008c4f"/>
              </a:buClr>
              <a:buSzPct val="60000"/>
              <a:buFont typeface="OpenSymbol"/>
              <a:buChar char="—"/>
            </a:pPr>
            <a:r>
              <a:rPr b="0" lang="en-GB" sz="1800" spc="-1" strike="noStrike">
                <a:solidFill>
                  <a:srgbClr val="000000"/>
                </a:solidFill>
                <a:latin typeface="DejaVu Sans"/>
                <a:ea typeface="DejaVu Sans"/>
              </a:rPr>
              <a:t>This allows us to scale and compare the two container types on similar terms, e.g:</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GB" sz="1800" spc="-1" strike="noStrike">
                <a:solidFill>
                  <a:srgbClr val="000000"/>
                </a:solidFill>
                <a:latin typeface="DejaVu Sans"/>
                <a:ea typeface="DejaVu Sans"/>
              </a:rPr>
              <a:t>1000g of substrate bags, can contain (1000 ✕ 3 / 30) = 100 Liters of substrate.</a:t>
            </a:r>
            <a:endParaRPr b="0" lang="en-US" sz="1800" spc="-1" strike="noStrike">
              <a:solidFill>
                <a:srgbClr val="000000"/>
              </a:solidFill>
              <a:latin typeface="Arial"/>
            </a:endParaRPr>
          </a:p>
          <a:p>
            <a:pPr lvl="2" marL="648000" indent="-216000" defTabSz="914400">
              <a:lnSpc>
                <a:spcPct val="100000"/>
              </a:lnSpc>
              <a:buClr>
                <a:srgbClr val="008c4f"/>
              </a:buClr>
              <a:buSzPct val="45000"/>
              <a:buFont typeface="OpenSymbol"/>
              <a:buChar char="—"/>
            </a:pPr>
            <a:r>
              <a:rPr b="0" lang="en-GB" sz="1800" spc="-1" strike="noStrike">
                <a:solidFill>
                  <a:srgbClr val="000000"/>
                </a:solidFill>
                <a:latin typeface="DejaVu Sans"/>
                <a:ea typeface="DejaVu Sans"/>
              </a:rPr>
              <a:t>1000g of substrate buckets, can contain (1000 ✕ 3 / 90) = 33.333 Liters of substrate.</a:t>
            </a:r>
            <a:endParaRPr b="0" lang="en-US" sz="1800" spc="-1" strike="noStrike">
              <a:solidFill>
                <a:srgbClr val="000000"/>
              </a:solidFill>
              <a:latin typeface="Arial"/>
            </a:endParaRPr>
          </a:p>
        </p:txBody>
      </p:sp>
      <p:sp>
        <p:nvSpPr>
          <p:cNvPr id="308" name="CustomShape 32"/>
          <p:cNvSpPr/>
          <p:nvPr/>
        </p:nvSpPr>
        <p:spPr>
          <a:xfrm>
            <a:off x="274320" y="636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9"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Inventory Analysis (LCI)</a:t>
            </a:r>
            <a:endParaRPr b="0" lang="en-US" sz="2400" spc="-1" strike="noStrike">
              <a:solidFill>
                <a:srgbClr val="000000"/>
              </a:solidFill>
              <a:latin typeface="Arial"/>
            </a:endParaRPr>
          </a:p>
        </p:txBody>
      </p:sp>
      <p:sp>
        <p:nvSpPr>
          <p:cNvPr id="310" name="CustomShape 2"/>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Refining the system boundary</a:t>
            </a:r>
            <a:endParaRPr b="0" lang="en-US" sz="2200" spc="-1" strike="noStrike">
              <a:solidFill>
                <a:srgbClr val="000000"/>
              </a:solidFill>
              <a:latin typeface="Arial"/>
            </a:endParaRPr>
          </a:p>
        </p:txBody>
      </p:sp>
      <p:sp>
        <p:nvSpPr>
          <p:cNvPr id="311" name="CustomShape 3"/>
          <p:cNvSpPr/>
          <p:nvPr/>
        </p:nvSpPr>
        <p:spPr>
          <a:xfrm>
            <a:off x="335520" y="1268280"/>
            <a:ext cx="4907160" cy="5017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initial system boundary is revised, in accordance with the cut-off criteria established before.</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Further analysis may result in:</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Exclusion of life cycle stages or unit processes if they lack significance</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Exclusion of inputs or outputs</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Inclusion of new unit processes, inputs and outputs that are shown to be more significant than estimated before.</a:t>
            </a:r>
            <a:endParaRPr b="0" lang="en-US" sz="1800" spc="-1" strike="noStrike">
              <a:solidFill>
                <a:srgbClr val="000000"/>
              </a:solidFill>
              <a:latin typeface="Arial"/>
            </a:endParaRPr>
          </a:p>
        </p:txBody>
      </p:sp>
      <p:pic>
        <p:nvPicPr>
          <p:cNvPr id="312" name="Grafik 549" descr=""/>
          <p:cNvPicPr/>
          <p:nvPr/>
        </p:nvPicPr>
        <p:blipFill>
          <a:blip r:embed="rId1"/>
          <a:stretch/>
        </p:blipFill>
        <p:spPr>
          <a:xfrm>
            <a:off x="6320160" y="1623960"/>
            <a:ext cx="5155920" cy="4751280"/>
          </a:xfrm>
          <a:prstGeom prst="rect">
            <a:avLst/>
          </a:prstGeom>
          <a:ln w="0">
            <a:noFill/>
          </a:ln>
        </p:spPr>
      </p:pic>
      <p:sp>
        <p:nvSpPr>
          <p:cNvPr id="313" name="CustomShape 4"/>
          <p:cNvSpPr/>
          <p:nvPr/>
        </p:nvSpPr>
        <p:spPr>
          <a:xfrm>
            <a:off x="274320" y="636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4"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315" name="CustomShape 2"/>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Definition</a:t>
            </a:r>
            <a:endParaRPr b="0" lang="en-US" sz="2200" spc="-1" strike="noStrike">
              <a:solidFill>
                <a:srgbClr val="000000"/>
              </a:solidFill>
              <a:latin typeface="Arial"/>
            </a:endParaRPr>
          </a:p>
        </p:txBody>
      </p:sp>
      <p:sp>
        <p:nvSpPr>
          <p:cNvPr id="316" name="CustomShape 4"/>
          <p:cNvSpPr/>
          <p:nvPr/>
        </p:nvSpPr>
        <p:spPr>
          <a:xfrm>
            <a:off x="274320" y="6255360"/>
            <a:ext cx="111427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17" name="CustomShape 5"/>
          <p:cNvSpPr/>
          <p:nvPr/>
        </p:nvSpPr>
        <p:spPr>
          <a:xfrm>
            <a:off x="274320" y="600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18" name="CustomShape 116"/>
          <p:cNvSpPr/>
          <p:nvPr/>
        </p:nvSpPr>
        <p:spPr>
          <a:xfrm>
            <a:off x="457200" y="3429000"/>
            <a:ext cx="10053360" cy="113796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LCIA is the phase of life cycle assessment aimed at understanding and evaluating the magnitude and significance of the potential environmental impacts for a product system throughout the life cycle of the product.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319"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320" name="CustomShape 2"/>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Oveview</a:t>
            </a:r>
            <a:endParaRPr b="0" lang="en-US" sz="2200" spc="-1" strike="noStrike">
              <a:solidFill>
                <a:srgbClr val="000000"/>
              </a:solidFill>
              <a:latin typeface="Arial"/>
            </a:endParaRPr>
          </a:p>
        </p:txBody>
      </p:sp>
      <p:graphicFrame>
        <p:nvGraphicFramePr>
          <p:cNvPr id="321" name="Table 3"/>
          <p:cNvGraphicFramePr/>
          <p:nvPr/>
        </p:nvGraphicFramePr>
        <p:xfrm>
          <a:off x="5963400" y="2308680"/>
          <a:ext cx="5237640" cy="3176640"/>
        </p:xfrm>
        <a:graphic>
          <a:graphicData uri="http://schemas.openxmlformats.org/drawingml/2006/table">
            <a:tbl>
              <a:tblPr/>
              <a:tblGrid>
                <a:gridCol w="2125440"/>
                <a:gridCol w="3112560"/>
              </a:tblGrid>
              <a:tr h="253440">
                <a:tc>
                  <a:txBody>
                    <a:bodyPr lIns="90000" rIns="90000" anchor="t">
                      <a:noAutofit/>
                    </a:bodyPr>
                    <a:p>
                      <a:pPr defTabSz="914400">
                        <a:lnSpc>
                          <a:spcPct val="100000"/>
                        </a:lnSpc>
                      </a:pPr>
                      <a:r>
                        <a:rPr b="1" lang="en-US" sz="900" spc="-1" strike="noStrike">
                          <a:solidFill>
                            <a:srgbClr val="000000"/>
                          </a:solidFill>
                          <a:latin typeface="DejaVu Sans"/>
                          <a:ea typeface="DejaVu Sans"/>
                        </a:rPr>
                        <a:t>Term</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Example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253440">
                <a:tc>
                  <a:txBody>
                    <a:bodyPr lIns="90000" rIns="90000" anchor="t">
                      <a:noAutofit/>
                    </a:bodyPr>
                    <a:p>
                      <a:pPr defTabSz="914400">
                        <a:lnSpc>
                          <a:spcPct val="100000"/>
                        </a:lnSpc>
                      </a:pPr>
                      <a:r>
                        <a:rPr b="0" lang="en-US" sz="900" spc="-1" strike="noStrike">
                          <a:solidFill>
                            <a:srgbClr val="000000"/>
                          </a:solidFill>
                          <a:latin typeface="DejaVu Sans"/>
                          <a:ea typeface="DejaVu Sans"/>
                        </a:rPr>
                        <a:t>Impact Category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Climate change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3440">
                <a:tc>
                  <a:txBody>
                    <a:bodyPr lIns="90000" rIns="90000" anchor="t">
                      <a:noAutofit/>
                    </a:bodyPr>
                    <a:p>
                      <a:pPr defTabSz="914400">
                        <a:lnSpc>
                          <a:spcPct val="100000"/>
                        </a:lnSpc>
                      </a:pPr>
                      <a:r>
                        <a:rPr b="0" lang="en-US" sz="900" spc="-1" strike="noStrike">
                          <a:solidFill>
                            <a:srgbClr val="000000"/>
                          </a:solidFill>
                          <a:latin typeface="DejaVu Sans"/>
                          <a:ea typeface="DejaVu Sans"/>
                        </a:rPr>
                        <a:t>LCI results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Amount of a greenhouse gas per functional unit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402480">
                <a:tc>
                  <a:txBody>
                    <a:bodyPr lIns="90000" rIns="90000" anchor="t">
                      <a:noAutofit/>
                    </a:bodyPr>
                    <a:p>
                      <a:pPr defTabSz="914400">
                        <a:lnSpc>
                          <a:spcPct val="100000"/>
                        </a:lnSpc>
                      </a:pPr>
                      <a:r>
                        <a:rPr b="0" lang="en-US" sz="900" spc="-1" strike="noStrike">
                          <a:solidFill>
                            <a:srgbClr val="000000"/>
                          </a:solidFill>
                          <a:latin typeface="DejaVu Sans"/>
                          <a:ea typeface="DejaVu Sans"/>
                        </a:rPr>
                        <a:t>Characterization model</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Baseline model of 100 years of the Intergovernmental Panel on Climate Change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3440">
                <a:tc>
                  <a:txBody>
                    <a:bodyPr lIns="90000" rIns="90000" anchor="t">
                      <a:noAutofit/>
                    </a:bodyPr>
                    <a:p>
                      <a:pPr defTabSz="914400">
                        <a:lnSpc>
                          <a:spcPct val="100000"/>
                        </a:lnSpc>
                      </a:pPr>
                      <a:r>
                        <a:rPr b="0" lang="en-US" sz="900" spc="-1" strike="noStrike">
                          <a:solidFill>
                            <a:srgbClr val="000000"/>
                          </a:solidFill>
                          <a:latin typeface="DejaVu Sans"/>
                          <a:ea typeface="DejaVu Sans"/>
                        </a:rPr>
                        <a:t>Category indicator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Infrared radiative forcing (W/m²)</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402480">
                <a:tc>
                  <a:txBody>
                    <a:bodyPr lIns="90000" rIns="90000" anchor="t">
                      <a:noAutofit/>
                    </a:bodyPr>
                    <a:p>
                      <a:pPr defTabSz="914400">
                        <a:lnSpc>
                          <a:spcPct val="100000"/>
                        </a:lnSpc>
                      </a:pPr>
                      <a:r>
                        <a:rPr b="0" lang="en-US" sz="900" spc="-1" strike="noStrike">
                          <a:solidFill>
                            <a:srgbClr val="000000"/>
                          </a:solidFill>
                          <a:latin typeface="DejaVu Sans"/>
                          <a:ea typeface="DejaVu Sans"/>
                        </a:rPr>
                        <a:t>Charecterization factor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Global warming potential (GWP</a:t>
                      </a:r>
                      <a:r>
                        <a:rPr b="0" lang="en-US" sz="900" spc="-1" strike="noStrike" baseline="-8000">
                          <a:solidFill>
                            <a:srgbClr val="000000"/>
                          </a:solidFill>
                          <a:latin typeface="DejaVu Sans"/>
                          <a:ea typeface="DejaVu Sans"/>
                        </a:rPr>
                        <a:t>100</a:t>
                      </a:r>
                      <a:r>
                        <a:rPr b="0" lang="en-US" sz="900" spc="-1" strike="noStrike">
                          <a:solidFill>
                            <a:srgbClr val="000000"/>
                          </a:solidFill>
                          <a:latin typeface="DejaVu Sans"/>
                          <a:ea typeface="DejaVu Sans"/>
                        </a:rPr>
                        <a:t>) for each greenhouse gas (kg CO</a:t>
                      </a:r>
                      <a:r>
                        <a:rPr b="0" lang="en-US" sz="900" spc="-1" strike="noStrike" baseline="-8000">
                          <a:solidFill>
                            <a:srgbClr val="000000"/>
                          </a:solidFill>
                          <a:latin typeface="DejaVu Sans"/>
                          <a:ea typeface="DejaVu Sans"/>
                        </a:rPr>
                        <a:t>2</a:t>
                      </a:r>
                      <a:r>
                        <a:rPr b="0" lang="en-US" sz="900" spc="-1" strike="noStrike">
                          <a:solidFill>
                            <a:srgbClr val="000000"/>
                          </a:solidFill>
                          <a:latin typeface="DejaVu Sans"/>
                          <a:ea typeface="DejaVu Sans"/>
                        </a:rPr>
                        <a:t>–equivalents/ kg of gas)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53440">
                <a:tc>
                  <a:txBody>
                    <a:bodyPr lIns="90000" rIns="90000" anchor="t">
                      <a:noAutofit/>
                    </a:bodyPr>
                    <a:p>
                      <a:pPr defTabSz="914400">
                        <a:lnSpc>
                          <a:spcPct val="100000"/>
                        </a:lnSpc>
                      </a:pPr>
                      <a:r>
                        <a:rPr b="0" lang="en-US" sz="900" spc="-1" strike="noStrike">
                          <a:solidFill>
                            <a:srgbClr val="000000"/>
                          </a:solidFill>
                          <a:latin typeface="DejaVu Sans"/>
                          <a:ea typeface="DejaVu Sans"/>
                        </a:rPr>
                        <a:t>Category indicator result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Kilograms of CO</a:t>
                      </a:r>
                      <a:r>
                        <a:rPr b="0" lang="en-US" sz="900" spc="-1" strike="noStrike" baseline="-8000">
                          <a:solidFill>
                            <a:srgbClr val="000000"/>
                          </a:solidFill>
                          <a:latin typeface="DejaVu Sans"/>
                          <a:ea typeface="DejaVu Sans"/>
                        </a:rPr>
                        <a:t>2</a:t>
                      </a:r>
                      <a:r>
                        <a:rPr b="0" lang="en-US" sz="900" spc="-1" strike="noStrike">
                          <a:solidFill>
                            <a:srgbClr val="000000"/>
                          </a:solidFill>
                          <a:latin typeface="DejaVu Sans"/>
                          <a:ea typeface="DejaVu Sans"/>
                        </a:rPr>
                        <a:t>–equivalents per functional unit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53440">
                <a:tc>
                  <a:txBody>
                    <a:bodyPr lIns="90000" rIns="90000" anchor="t">
                      <a:noAutofit/>
                    </a:bodyPr>
                    <a:p>
                      <a:pPr defTabSz="914400">
                        <a:lnSpc>
                          <a:spcPct val="100000"/>
                        </a:lnSpc>
                      </a:pPr>
                      <a:r>
                        <a:rPr b="0" lang="en-US" sz="900" spc="-1" strike="noStrike">
                          <a:solidFill>
                            <a:srgbClr val="000000"/>
                          </a:solidFill>
                          <a:latin typeface="DejaVu Sans"/>
                          <a:ea typeface="DejaVu Sans"/>
                        </a:rPr>
                        <a:t>Category endpoints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Coral reefs, forests, crops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851040">
                <a:tc>
                  <a:txBody>
                    <a:bodyPr lIns="90000" rIns="90000" anchor="t">
                      <a:noAutofit/>
                    </a:bodyPr>
                    <a:p>
                      <a:pPr defTabSz="914400">
                        <a:lnSpc>
                          <a:spcPct val="100000"/>
                        </a:lnSpc>
                      </a:pPr>
                      <a:r>
                        <a:rPr b="0" lang="en-US" sz="900" spc="-1" strike="noStrike">
                          <a:solidFill>
                            <a:srgbClr val="000000"/>
                          </a:solidFill>
                          <a:latin typeface="DejaVu Sans"/>
                          <a:ea typeface="DejaVu Sans"/>
                        </a:rPr>
                        <a:t>Environmental relevance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Infrared radiative forcing is a proxy for potential effects on the climate, depending on the integrated atmospheric heat adsorption caused by emissions and the distribution over time of the heat adsorption.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322" name="CustomShape 4"/>
          <p:cNvSpPr/>
          <p:nvPr/>
        </p:nvSpPr>
        <p:spPr>
          <a:xfrm>
            <a:off x="274320" y="6471360"/>
            <a:ext cx="111427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23" name="CustomShape 5"/>
          <p:cNvSpPr/>
          <p:nvPr/>
        </p:nvSpPr>
        <p:spPr>
          <a:xfrm>
            <a:off x="274320" y="6291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324" name="Grafik 561" descr=""/>
          <p:cNvPicPr/>
          <p:nvPr/>
        </p:nvPicPr>
        <p:blipFill>
          <a:blip r:embed="rId3"/>
          <a:stretch/>
        </p:blipFill>
        <p:spPr>
          <a:xfrm>
            <a:off x="438840" y="1663200"/>
            <a:ext cx="5499720" cy="4046760"/>
          </a:xfrm>
          <a:prstGeom prst="rect">
            <a:avLst/>
          </a:prstGeom>
          <a:ln w="0">
            <a:noFill/>
          </a:ln>
        </p:spPr>
      </p:pic>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CustomShape 77"/>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326" name="CustomShape 115"/>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Oveview</a:t>
            </a:r>
            <a:endParaRPr b="0" lang="en-US" sz="2200" spc="-1" strike="noStrike">
              <a:solidFill>
                <a:srgbClr val="000000"/>
              </a:solidFill>
              <a:latin typeface="Arial"/>
            </a:endParaRPr>
          </a:p>
        </p:txBody>
      </p:sp>
      <p:sp>
        <p:nvSpPr>
          <p:cNvPr id="327" name="CustomShape 129"/>
          <p:cNvSpPr/>
          <p:nvPr/>
        </p:nvSpPr>
        <p:spPr>
          <a:xfrm>
            <a:off x="274320" y="6471360"/>
            <a:ext cx="111427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28" name="CustomShape 130"/>
          <p:cNvSpPr/>
          <p:nvPr/>
        </p:nvSpPr>
        <p:spPr>
          <a:xfrm>
            <a:off x="274320" y="6291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329" name="Grafik 566" descr=""/>
          <p:cNvPicPr/>
          <p:nvPr/>
        </p:nvPicPr>
        <p:blipFill>
          <a:blip r:embed="rId3"/>
          <a:stretch/>
        </p:blipFill>
        <p:spPr>
          <a:xfrm>
            <a:off x="2514600" y="1249560"/>
            <a:ext cx="6853680" cy="5043240"/>
          </a:xfrm>
          <a:prstGeom prst="rect">
            <a:avLst/>
          </a:prstGeom>
          <a:ln w="0">
            <a:noFill/>
          </a:ln>
        </p:spPr>
      </p:pic>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0"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331" name="CustomShape 2"/>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 Example</a:t>
            </a:r>
            <a:endParaRPr b="0" lang="en-US" sz="2200" spc="-1" strike="noStrike">
              <a:solidFill>
                <a:srgbClr val="000000"/>
              </a:solidFill>
              <a:latin typeface="Arial"/>
            </a:endParaRPr>
          </a:p>
        </p:txBody>
      </p:sp>
      <p:graphicFrame>
        <p:nvGraphicFramePr>
          <p:cNvPr id="332" name="Table 3"/>
          <p:cNvGraphicFramePr/>
          <p:nvPr/>
        </p:nvGraphicFramePr>
        <p:xfrm>
          <a:off x="457200" y="2364120"/>
          <a:ext cx="8449560" cy="2006280"/>
        </p:xfrm>
        <a:graphic>
          <a:graphicData uri="http://schemas.openxmlformats.org/drawingml/2006/table">
            <a:tbl>
              <a:tblPr/>
              <a:tblGrid>
                <a:gridCol w="2385720"/>
                <a:gridCol w="2076120"/>
                <a:gridCol w="1694160"/>
                <a:gridCol w="2293920"/>
              </a:tblGrid>
              <a:tr h="312840">
                <a:tc>
                  <a:txBody>
                    <a:bodyPr lIns="90000" rIns="90000" anchor="t">
                      <a:noAutofit/>
                    </a:bodyPr>
                    <a:p>
                      <a:pPr defTabSz="914400">
                        <a:lnSpc>
                          <a:spcPct val="100000"/>
                        </a:lnSpc>
                      </a:pPr>
                      <a:r>
                        <a:rPr b="1" lang="en-US" sz="1500" spc="-1" strike="noStrike">
                          <a:solidFill>
                            <a:srgbClr val="000000"/>
                          </a:solidFill>
                          <a:latin typeface="DejaVu Sans"/>
                          <a:ea typeface="DejaVu Sans"/>
                        </a:rPr>
                        <a:t>Impact category</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1500" spc="-1" strike="noStrike">
                          <a:solidFill>
                            <a:srgbClr val="000000"/>
                          </a:solidFill>
                          <a:latin typeface="DejaVu Sans"/>
                          <a:ea typeface="DejaVu Sans"/>
                        </a:rPr>
                        <a:t>Reference unit</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1500" spc="-1" strike="noStrike">
                          <a:solidFill>
                            <a:srgbClr val="000000"/>
                          </a:solidFill>
                          <a:latin typeface="DejaVu Sans"/>
                          <a:ea typeface="DejaVu Sans"/>
                        </a:rPr>
                        <a:t>Mushroom Substrate Bag</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1500" spc="-1" strike="noStrike">
                          <a:solidFill>
                            <a:srgbClr val="000000"/>
                          </a:solidFill>
                          <a:latin typeface="DejaVu Sans"/>
                          <a:ea typeface="DejaVu Sans"/>
                        </a:rPr>
                        <a:t>MushR Reusable Pods</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12840">
                <a:tc>
                  <a:txBody>
                    <a:bodyPr lIns="90000" rIns="90000" anchor="t">
                      <a:noAutofit/>
                    </a:bodyPr>
                    <a:p>
                      <a:pPr defTabSz="914400">
                        <a:lnSpc>
                          <a:spcPct val="100000"/>
                        </a:lnSpc>
                      </a:pPr>
                      <a:r>
                        <a:rPr b="1" lang="en-US" sz="1500" spc="-1" strike="noStrike">
                          <a:solidFill>
                            <a:srgbClr val="000000"/>
                          </a:solidFill>
                          <a:latin typeface="DejaVu Sans"/>
                          <a:ea typeface="DejaVu Sans"/>
                        </a:rPr>
                        <a:t>Acidification</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H+ mmole eq</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11.21</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40.15</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12840">
                <a:tc>
                  <a:txBody>
                    <a:bodyPr lIns="90000" rIns="90000" anchor="t">
                      <a:noAutofit/>
                    </a:bodyPr>
                    <a:p>
                      <a:pPr defTabSz="914400">
                        <a:lnSpc>
                          <a:spcPct val="100000"/>
                        </a:lnSpc>
                      </a:pPr>
                      <a:r>
                        <a:rPr b="1" lang="en-US" sz="1500" spc="-1" strike="noStrike">
                          <a:solidFill>
                            <a:srgbClr val="000000"/>
                          </a:solidFill>
                          <a:latin typeface="DejaVu Sans"/>
                          <a:ea typeface="DejaVu Sans"/>
                        </a:rPr>
                        <a:t>Global warming</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g CO2 eq</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102.46</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217.20</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12840">
                <a:tc>
                  <a:txBody>
                    <a:bodyPr lIns="90000" rIns="90000" anchor="t">
                      <a:noAutofit/>
                    </a:bodyPr>
                    <a:p>
                      <a:pPr defTabSz="914400">
                        <a:lnSpc>
                          <a:spcPct val="100000"/>
                        </a:lnSpc>
                      </a:pPr>
                      <a:r>
                        <a:rPr b="1" lang="en-US" sz="1500" spc="-1" strike="noStrike">
                          <a:solidFill>
                            <a:srgbClr val="000000"/>
                          </a:solidFill>
                          <a:latin typeface="DejaVu Sans"/>
                          <a:ea typeface="DejaVu Sans"/>
                        </a:rPr>
                        <a:t>Ozone depletion</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g CFC-11 eq</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2.64E-07</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1.49E-06</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16000">
                <a:tc>
                  <a:txBody>
                    <a:bodyPr lIns="90000" rIns="90000" anchor="t">
                      <a:noAutofit/>
                    </a:bodyPr>
                    <a:p>
                      <a:pPr defTabSz="914400">
                        <a:lnSpc>
                          <a:spcPct val="100000"/>
                        </a:lnSpc>
                      </a:pPr>
                      <a:r>
                        <a:rPr b="1" lang="en-US" sz="1500" spc="-1" strike="noStrike">
                          <a:solidFill>
                            <a:srgbClr val="000000"/>
                          </a:solidFill>
                          <a:latin typeface="DejaVu Sans"/>
                          <a:ea typeface="DejaVu Sans"/>
                        </a:rPr>
                        <a:t>Water intake</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liters</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0.95</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2.3</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
        <p:nvSpPr>
          <p:cNvPr id="333" name="CustomShape 6"/>
          <p:cNvSpPr/>
          <p:nvPr/>
        </p:nvSpPr>
        <p:spPr>
          <a:xfrm>
            <a:off x="274320" y="6255360"/>
            <a:ext cx="111427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Tables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 name="CustomShape 1"/>
          <p:cNvSpPr/>
          <p:nvPr/>
        </p:nvSpPr>
        <p:spPr>
          <a:xfrm>
            <a:off x="335880" y="736200"/>
            <a:ext cx="10731240" cy="4820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fr-FR" sz="2400" spc="-1" strike="noStrike">
                <a:solidFill>
                  <a:srgbClr val="000000"/>
                </a:solidFill>
                <a:latin typeface="DejaVu Sans"/>
                <a:ea typeface="DejaVu Sans"/>
              </a:rPr>
              <a:t>EV Break-Even Point?</a:t>
            </a:r>
            <a:endParaRPr b="0" lang="en-US" sz="2400" spc="-1" strike="noStrike">
              <a:solidFill>
                <a:srgbClr val="000000"/>
              </a:solidFill>
              <a:latin typeface="Arial"/>
            </a:endParaRPr>
          </a:p>
        </p:txBody>
      </p:sp>
      <p:sp>
        <p:nvSpPr>
          <p:cNvPr id="45" name="CustomShape 2"/>
          <p:cNvSpPr/>
          <p:nvPr/>
        </p:nvSpPr>
        <p:spPr>
          <a:xfrm>
            <a:off x="335880" y="1240200"/>
            <a:ext cx="10731240" cy="5018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spcBef>
                <a:spcPts val="360"/>
              </a:spcBef>
            </a:pP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p:txBody>
      </p:sp>
      <p:sp>
        <p:nvSpPr>
          <p:cNvPr id="46" name="CustomShape 3"/>
          <p:cNvSpPr/>
          <p:nvPr/>
        </p:nvSpPr>
        <p:spPr>
          <a:xfrm>
            <a:off x="488160" y="1392480"/>
            <a:ext cx="3123720" cy="50187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43440" indent="-339120" defTabSz="91440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0 – 50.000km </a:t>
            </a:r>
            <a:endParaRPr b="0" lang="en-US" sz="1800" spc="-1" strike="noStrike">
              <a:solidFill>
                <a:srgbClr val="000000"/>
              </a:solidFill>
              <a:latin typeface="Arial"/>
            </a:endParaRPr>
          </a:p>
          <a:p>
            <a:pPr marL="343440" indent="-339120" defTabSz="91440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50.000 – 100.000km</a:t>
            </a:r>
            <a:endParaRPr b="0" lang="en-US" sz="1800" spc="-1" strike="noStrike">
              <a:solidFill>
                <a:srgbClr val="000000"/>
              </a:solidFill>
              <a:latin typeface="Arial"/>
            </a:endParaRPr>
          </a:p>
          <a:p>
            <a:pPr marL="343440" indent="-339120" defTabSz="91440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100.000 – 150.000km </a:t>
            </a:r>
            <a:endParaRPr b="0" lang="en-US" sz="1800" spc="-1" strike="noStrike">
              <a:solidFill>
                <a:srgbClr val="000000"/>
              </a:solidFill>
              <a:latin typeface="Arial"/>
            </a:endParaRPr>
          </a:p>
          <a:p>
            <a:pPr marL="343440" indent="-339120" defTabSz="91440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150.000 – 200.000km</a:t>
            </a:r>
            <a:endParaRPr b="0" lang="en-US" sz="1800" spc="-1" strike="noStrike">
              <a:solidFill>
                <a:srgbClr val="000000"/>
              </a:solidFill>
              <a:latin typeface="Arial"/>
            </a:endParaRPr>
          </a:p>
          <a:p>
            <a:pPr marL="343440" indent="-339120" defTabSz="914400">
              <a:lnSpc>
                <a:spcPct val="100000"/>
              </a:lnSpc>
              <a:spcBef>
                <a:spcPts val="360"/>
              </a:spcBef>
              <a:buClr>
                <a:srgbClr val="008c4f"/>
              </a:buClr>
              <a:buSzPct val="115000"/>
              <a:buFont typeface="Arial"/>
              <a:buAutoNum type="alphaLcPeriod"/>
            </a:pPr>
            <a:r>
              <a:rPr b="0" lang="de-DE" sz="1800" spc="-1" strike="noStrike">
                <a:solidFill>
                  <a:srgbClr val="000000"/>
                </a:solidFill>
                <a:latin typeface="DejaVu Sans"/>
                <a:ea typeface="DejaVu Sans"/>
              </a:rPr>
              <a:t>After 200.000km</a:t>
            </a: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p:txBody>
      </p:sp>
      <p:sp>
        <p:nvSpPr>
          <p:cNvPr id="47" name="CustomShape 4"/>
          <p:cNvSpPr/>
          <p:nvPr/>
        </p:nvSpPr>
        <p:spPr>
          <a:xfrm>
            <a:off x="385200" y="1600200"/>
            <a:ext cx="8670960" cy="87048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0" lang="en-US" sz="1800" spc="-1" strike="noStrike">
                <a:solidFill>
                  <a:srgbClr val="000000"/>
                </a:solidFill>
                <a:latin typeface="DejaVu Sans"/>
                <a:ea typeface="DejaVu Sans"/>
              </a:rPr>
              <a:t>What is the </a:t>
            </a:r>
            <a:r>
              <a:rPr b="1" lang="en-US" sz="1800" spc="-1" strike="noStrike">
                <a:solidFill>
                  <a:srgbClr val="000000"/>
                </a:solidFill>
                <a:latin typeface="DejaVu Sans"/>
                <a:ea typeface="DejaVu Sans"/>
              </a:rPr>
              <a:t>break-even</a:t>
            </a:r>
            <a:r>
              <a:rPr b="0" lang="en-US" sz="1800" spc="-1" strike="noStrike">
                <a:solidFill>
                  <a:srgbClr val="000000"/>
                </a:solidFill>
                <a:latin typeface="DejaVu Sans"/>
                <a:ea typeface="DejaVu Sans"/>
              </a:rPr>
              <a:t> point (in km) after which an EV would have caused fewer emissions than an Internal Combustion Engine (ICE?)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4" name="CustomShape 135"/>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335" name="CustomShape 141"/>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MushR Example</a:t>
            </a:r>
            <a:endParaRPr b="0" lang="en-US" sz="2200" spc="-1" strike="noStrike">
              <a:solidFill>
                <a:srgbClr val="000000"/>
              </a:solidFill>
              <a:latin typeface="Arial"/>
            </a:endParaRPr>
          </a:p>
        </p:txBody>
      </p:sp>
      <p:graphicFrame>
        <p:nvGraphicFramePr>
          <p:cNvPr id="336" name="Table 4"/>
          <p:cNvGraphicFramePr/>
          <p:nvPr/>
        </p:nvGraphicFramePr>
        <p:xfrm>
          <a:off x="457200" y="2364120"/>
          <a:ext cx="10743840" cy="2250720"/>
        </p:xfrm>
        <a:graphic>
          <a:graphicData uri="http://schemas.openxmlformats.org/drawingml/2006/table">
            <a:tbl>
              <a:tblPr/>
              <a:tblGrid>
                <a:gridCol w="2385720"/>
                <a:gridCol w="2076120"/>
                <a:gridCol w="1694160"/>
                <a:gridCol w="2293920"/>
                <a:gridCol w="2294280"/>
              </a:tblGrid>
              <a:tr h="859680">
                <a:tc>
                  <a:txBody>
                    <a:bodyPr lIns="90000" rIns="90000" anchor="t">
                      <a:noAutofit/>
                    </a:bodyPr>
                    <a:p>
                      <a:pPr defTabSz="914400">
                        <a:lnSpc>
                          <a:spcPct val="100000"/>
                        </a:lnSpc>
                      </a:pPr>
                      <a:r>
                        <a:rPr b="1" lang="en-US" sz="1500" spc="-1" strike="noStrike">
                          <a:solidFill>
                            <a:srgbClr val="000000"/>
                          </a:solidFill>
                          <a:latin typeface="DejaVu Sans"/>
                          <a:ea typeface="DejaVu Sans"/>
                        </a:rPr>
                        <a:t>Impact category</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1500" spc="-1" strike="noStrike">
                          <a:solidFill>
                            <a:srgbClr val="000000"/>
                          </a:solidFill>
                          <a:latin typeface="DejaVu Sans"/>
                          <a:ea typeface="DejaVu Sans"/>
                        </a:rPr>
                        <a:t>Reference unit</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1500" spc="-1" strike="noStrike">
                          <a:solidFill>
                            <a:srgbClr val="000000"/>
                          </a:solidFill>
                          <a:latin typeface="DejaVu Sans"/>
                          <a:ea typeface="DejaVu Sans"/>
                        </a:rPr>
                        <a:t>Mushroom Substrate Bag</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1500" spc="-1" strike="noStrike">
                          <a:solidFill>
                            <a:srgbClr val="000000"/>
                          </a:solidFill>
                          <a:latin typeface="DejaVu Sans"/>
                          <a:ea typeface="DejaVu Sans"/>
                        </a:rPr>
                        <a:t>MushR Reusable Pods</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1800" spc="-1" strike="noStrike">
                          <a:solidFill>
                            <a:srgbClr val="000000"/>
                          </a:solidFill>
                          <a:latin typeface="Arial"/>
                          <a:ea typeface="DejaVu Sans"/>
                        </a:rPr>
                        <a:t>MushR Pods Break-even point (reuse cycles)</a:t>
                      </a:r>
                      <a:endParaRPr b="0" lang="en-US"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47760">
                <a:tc>
                  <a:txBody>
                    <a:bodyPr lIns="90000" rIns="90000" anchor="t">
                      <a:noAutofit/>
                    </a:bodyPr>
                    <a:p>
                      <a:pPr defTabSz="914400">
                        <a:lnSpc>
                          <a:spcPct val="100000"/>
                        </a:lnSpc>
                      </a:pPr>
                      <a:r>
                        <a:rPr b="1" lang="en-US" sz="1500" spc="-1" strike="noStrike">
                          <a:solidFill>
                            <a:srgbClr val="000000"/>
                          </a:solidFill>
                          <a:latin typeface="DejaVu Sans"/>
                          <a:ea typeface="DejaVu Sans"/>
                        </a:rPr>
                        <a:t>Acidification</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H+ mmole eq</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11.21</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40.15</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3.6</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47760">
                <a:tc>
                  <a:txBody>
                    <a:bodyPr lIns="90000" rIns="90000" anchor="t">
                      <a:noAutofit/>
                    </a:bodyPr>
                    <a:p>
                      <a:pPr defTabSz="914400">
                        <a:lnSpc>
                          <a:spcPct val="100000"/>
                        </a:lnSpc>
                      </a:pPr>
                      <a:r>
                        <a:rPr b="1" lang="en-US" sz="1500" spc="-1" strike="noStrike">
                          <a:solidFill>
                            <a:srgbClr val="000000"/>
                          </a:solidFill>
                          <a:latin typeface="DejaVu Sans"/>
                          <a:ea typeface="DejaVu Sans"/>
                        </a:rPr>
                        <a:t>Global warming</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g CO2 eq</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102.46</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217.20</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2.1</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47760">
                <a:tc>
                  <a:txBody>
                    <a:bodyPr lIns="90000" rIns="90000" anchor="t">
                      <a:noAutofit/>
                    </a:bodyPr>
                    <a:p>
                      <a:pPr defTabSz="914400">
                        <a:lnSpc>
                          <a:spcPct val="100000"/>
                        </a:lnSpc>
                      </a:pPr>
                      <a:r>
                        <a:rPr b="1" lang="en-US" sz="1500" spc="-1" strike="noStrike">
                          <a:solidFill>
                            <a:srgbClr val="000000"/>
                          </a:solidFill>
                          <a:latin typeface="DejaVu Sans"/>
                          <a:ea typeface="DejaVu Sans"/>
                        </a:rPr>
                        <a:t>Ozone depletion</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g CFC-11 eq</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2.64E-07</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1.49E-06</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5.6</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47760">
                <a:tc>
                  <a:txBody>
                    <a:bodyPr lIns="90000" rIns="90000" anchor="t">
                      <a:noAutofit/>
                    </a:bodyPr>
                    <a:p>
                      <a:pPr defTabSz="914400">
                        <a:lnSpc>
                          <a:spcPct val="100000"/>
                        </a:lnSpc>
                      </a:pPr>
                      <a:r>
                        <a:rPr b="1" lang="en-US" sz="1500" spc="-1" strike="noStrike">
                          <a:solidFill>
                            <a:srgbClr val="000000"/>
                          </a:solidFill>
                          <a:latin typeface="DejaVu Sans"/>
                          <a:ea typeface="DejaVu Sans"/>
                        </a:rPr>
                        <a:t>Water intake</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1500" spc="-1" strike="noStrike">
                          <a:solidFill>
                            <a:srgbClr val="000000"/>
                          </a:solidFill>
                          <a:latin typeface="DejaVu Sans"/>
                          <a:ea typeface="DejaVu Sans"/>
                        </a:rPr>
                        <a:t>liters</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0.95</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2.3</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r" defTabSz="914400">
                        <a:lnSpc>
                          <a:spcPct val="100000"/>
                        </a:lnSpc>
                      </a:pPr>
                      <a:r>
                        <a:rPr b="0" lang="en-US" sz="1500" spc="-1" strike="noStrike">
                          <a:solidFill>
                            <a:srgbClr val="000000"/>
                          </a:solidFill>
                          <a:latin typeface="DejaVu Sans"/>
                          <a:ea typeface="DejaVu Sans"/>
                        </a:rPr>
                        <a:t>2.4</a:t>
                      </a:r>
                      <a:endParaRPr b="0" lang="en-US" sz="15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
        <p:nvSpPr>
          <p:cNvPr id="337" name="CustomShape 142"/>
          <p:cNvSpPr/>
          <p:nvPr/>
        </p:nvSpPr>
        <p:spPr>
          <a:xfrm>
            <a:off x="274320" y="6255360"/>
            <a:ext cx="111427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Tables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8" name="CustomShape 136"/>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339" name="CustomShape 137"/>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2020 EU Study Example</a:t>
            </a:r>
            <a:endParaRPr b="0" lang="en-US" sz="2200" spc="-1" strike="noStrike">
              <a:solidFill>
                <a:srgbClr val="000000"/>
              </a:solidFill>
              <a:latin typeface="Arial"/>
            </a:endParaRPr>
          </a:p>
        </p:txBody>
      </p:sp>
      <p:graphicFrame>
        <p:nvGraphicFramePr>
          <p:cNvPr id="340" name="Table 1"/>
          <p:cNvGraphicFramePr/>
          <p:nvPr/>
        </p:nvGraphicFramePr>
        <p:xfrm>
          <a:off x="417240" y="1861560"/>
          <a:ext cx="5465160" cy="4196880"/>
        </p:xfrm>
        <a:graphic>
          <a:graphicData uri="http://schemas.openxmlformats.org/drawingml/2006/table">
            <a:tbl>
              <a:tblPr/>
              <a:tblGrid>
                <a:gridCol w="2217600"/>
                <a:gridCol w="3247920"/>
              </a:tblGrid>
              <a:tr h="226080">
                <a:tc>
                  <a:txBody>
                    <a:bodyPr lIns="90000" rIns="90000" anchor="t">
                      <a:noAutofit/>
                    </a:bodyPr>
                    <a:p>
                      <a:pPr defTabSz="914400">
                        <a:lnSpc>
                          <a:spcPct val="100000"/>
                        </a:lnSpc>
                      </a:pPr>
                      <a:r>
                        <a:rPr b="1" lang="en-US" sz="900" spc="-1" strike="noStrike">
                          <a:solidFill>
                            <a:srgbClr val="000000"/>
                          </a:solidFill>
                          <a:latin typeface="DejaVu Sans"/>
                          <a:ea typeface="DejaVu Sans"/>
                        </a:rPr>
                        <a:t>Impact Category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defTabSz="914400">
                        <a:lnSpc>
                          <a:spcPct val="100000"/>
                        </a:lnSpc>
                      </a:pPr>
                      <a:r>
                        <a:rPr b="1" lang="en-US" sz="900" spc="-1" strike="noStrike">
                          <a:solidFill>
                            <a:srgbClr val="000000"/>
                          </a:solidFill>
                          <a:latin typeface="DejaVu Sans"/>
                          <a:ea typeface="DejaVu Sans"/>
                        </a:rPr>
                        <a:t>Indicator and unit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Climate change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Greenhouse gas emissions GWP100 in CO</a:t>
                      </a:r>
                      <a:r>
                        <a:rPr b="0" lang="en-US" sz="900" spc="-1" strike="noStrike" baseline="-8000">
                          <a:solidFill>
                            <a:srgbClr val="000000"/>
                          </a:solidFill>
                          <a:latin typeface="DejaVu Sans"/>
                          <a:ea typeface="DejaVu Sans"/>
                        </a:rPr>
                        <a:t>2 </a:t>
                      </a:r>
                      <a:r>
                        <a:rPr b="0" lang="en-US" sz="900" spc="-1" strike="noStrike">
                          <a:solidFill>
                            <a:srgbClr val="000000"/>
                          </a:solidFill>
                          <a:latin typeface="DejaVu Sans"/>
                          <a:ea typeface="DejaVu Sans"/>
                        </a:rPr>
                        <a:t>eq (including carbon feedbacks)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Energy consumption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Cumulative energy demand in MJ: non-renewable (fossil and nuclear) and renewable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Acidification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Acidification potential in SO</a:t>
                      </a:r>
                      <a:r>
                        <a:rPr b="0" lang="en-US" sz="900" spc="-1" strike="noStrike" baseline="-8000">
                          <a:solidFill>
                            <a:srgbClr val="000000"/>
                          </a:solidFill>
                          <a:latin typeface="DejaVu Sans"/>
                          <a:ea typeface="DejaVu Sans"/>
                        </a:rPr>
                        <a:t>2 </a:t>
                      </a:r>
                      <a:r>
                        <a:rPr b="0" lang="en-US" sz="900" spc="-1" strike="noStrike">
                          <a:solidFill>
                            <a:srgbClr val="000000"/>
                          </a:solidFill>
                          <a:latin typeface="DejaVu Sans"/>
                          <a:ea typeface="DejaVu Sans"/>
                        </a:rPr>
                        <a:t>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Eutrophication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Eutrophication potential in PO</a:t>
                      </a:r>
                      <a:r>
                        <a:rPr b="0" lang="en-US" sz="900" spc="-1" strike="noStrike" baseline="-8000">
                          <a:solidFill>
                            <a:srgbClr val="000000"/>
                          </a:solidFill>
                          <a:latin typeface="DejaVu Sans"/>
                          <a:ea typeface="DejaVu Sans"/>
                        </a:rPr>
                        <a:t>4</a:t>
                      </a:r>
                      <a:r>
                        <a:rPr b="0" lang="en-US" sz="900" spc="-1" strike="noStrike" baseline="33000">
                          <a:solidFill>
                            <a:srgbClr val="000000"/>
                          </a:solidFill>
                          <a:latin typeface="DejaVu Sans"/>
                          <a:ea typeface="DejaVu Sans"/>
                        </a:rPr>
                        <a:t>3-</a:t>
                      </a:r>
                      <a:r>
                        <a:rPr b="0" lang="en-US" sz="900" spc="-1" strike="noStrike">
                          <a:solidFill>
                            <a:srgbClr val="000000"/>
                          </a:solidFill>
                          <a:latin typeface="DejaVu Sans"/>
                          <a:ea typeface="DejaVu Sans"/>
                        </a:rPr>
                        <a:t>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Photochemical ozone formation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Photochemical Ozone Creation Potential POCP in NMVOC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Ozone depletion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ODP in R11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Ionising radiation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Ionising radiation potentials in U235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Particulate matter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Particulate matter formation in PM2.5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Human toxicity, cancer and non-cancer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Comparative Toxic Unit for Human Health in CTUh</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Ecotoxicity, freshwater</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Comparative Toxic Unit for ecosystems in CTUe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Resource depletion – minerals and metals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ADP ultimate reserves in Sb eq</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60360">
                <a:tc>
                  <a:txBody>
                    <a:bodyPr lIns="90000" rIns="90000" anchor="t">
                      <a:noAutofit/>
                    </a:bodyPr>
                    <a:p>
                      <a:pPr defTabSz="914400">
                        <a:lnSpc>
                          <a:spcPct val="100000"/>
                        </a:lnSpc>
                      </a:pPr>
                      <a:r>
                        <a:rPr b="0" lang="en-US" sz="900" spc="-1" strike="noStrike">
                          <a:solidFill>
                            <a:srgbClr val="000000"/>
                          </a:solidFill>
                          <a:latin typeface="DejaVu Sans"/>
                          <a:ea typeface="DejaVu Sans"/>
                        </a:rPr>
                        <a:t>Resource depletion – fossil energy carriers</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ADP fossil in MJ</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Land use</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Land occupation in m² * a</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defTabSz="914400">
                        <a:lnSpc>
                          <a:spcPct val="100000"/>
                        </a:lnSpc>
                      </a:pPr>
                      <a:r>
                        <a:rPr b="0" lang="en-US" sz="900" spc="-1" strike="noStrike">
                          <a:solidFill>
                            <a:srgbClr val="000000"/>
                          </a:solidFill>
                          <a:latin typeface="DejaVu Sans"/>
                          <a:ea typeface="DejaVu Sans"/>
                        </a:rPr>
                        <a:t>Water scarcity</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defTabSz="914400">
                        <a:lnSpc>
                          <a:spcPct val="100000"/>
                        </a:lnSpc>
                      </a:pPr>
                      <a:r>
                        <a:rPr b="0" lang="en-US" sz="900" spc="-1" strike="noStrike">
                          <a:solidFill>
                            <a:srgbClr val="000000"/>
                          </a:solidFill>
                          <a:latin typeface="DejaVu Sans"/>
                          <a:ea typeface="DejaVu Sans"/>
                        </a:rPr>
                        <a:t>Scarcity-adjusted water use in m³</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graphicFrame>
        <p:nvGraphicFramePr>
          <p:cNvPr id="341" name="Table 2"/>
          <p:cNvGraphicFramePr/>
          <p:nvPr/>
        </p:nvGraphicFramePr>
        <p:xfrm>
          <a:off x="6194160" y="2547000"/>
          <a:ext cx="4946760" cy="1985040"/>
        </p:xfrm>
        <a:graphic>
          <a:graphicData uri="http://schemas.openxmlformats.org/drawingml/2006/table">
            <a:tbl>
              <a:tblPr/>
              <a:tblGrid>
                <a:gridCol w="803160"/>
                <a:gridCol w="1025640"/>
                <a:gridCol w="1192320"/>
                <a:gridCol w="626040"/>
                <a:gridCol w="1299960"/>
              </a:tblGrid>
              <a:tr h="494640">
                <a:tc>
                  <a:txBody>
                    <a:bodyPr lIns="90000" rIns="90000" anchor="t">
                      <a:noAutofit/>
                    </a:bodyPr>
                    <a:p>
                      <a:pPr algn="ctr" defTabSz="914400">
                        <a:lnSpc>
                          <a:spcPct val="100000"/>
                        </a:lnSpc>
                      </a:pPr>
                      <a:r>
                        <a:rPr b="1" lang="en-US" sz="900" spc="-1" strike="noStrike">
                          <a:solidFill>
                            <a:srgbClr val="000000"/>
                          </a:solidFill>
                          <a:latin typeface="DejaVu Sans"/>
                          <a:ea typeface="DejaVu Sans"/>
                        </a:rPr>
                        <a:t>Pollutant</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defTabSz="914400">
                        <a:lnSpc>
                          <a:spcPct val="100000"/>
                        </a:lnSpc>
                      </a:pPr>
                      <a:r>
                        <a:rPr b="1" lang="en-US" sz="900" spc="-1" strike="noStrike">
                          <a:solidFill>
                            <a:srgbClr val="000000"/>
                          </a:solidFill>
                          <a:latin typeface="DejaVu Sans"/>
                          <a:ea typeface="DejaVu Sans"/>
                        </a:rPr>
                        <a:t>Acidification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defTabSz="914400">
                        <a:lnSpc>
                          <a:spcPct val="100000"/>
                        </a:lnSpc>
                      </a:pPr>
                      <a:r>
                        <a:rPr b="1" lang="en-US" sz="900" spc="-1" strike="noStrike">
                          <a:solidFill>
                            <a:srgbClr val="000000"/>
                          </a:solidFill>
                          <a:latin typeface="DejaVu Sans"/>
                          <a:ea typeface="DejaVu Sans"/>
                        </a:rPr>
                        <a:t>Eutrophication</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defTabSz="914400">
                        <a:lnSpc>
                          <a:spcPct val="100000"/>
                        </a:lnSpc>
                      </a:pPr>
                      <a:r>
                        <a:rPr b="1" lang="en-US" sz="900" spc="-1" strike="noStrike">
                          <a:solidFill>
                            <a:srgbClr val="000000"/>
                          </a:solidFill>
                          <a:latin typeface="DejaVu Sans"/>
                          <a:ea typeface="DejaVu Sans"/>
                        </a:rPr>
                        <a:t>POCP</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defTabSz="914400">
                        <a:lnSpc>
                          <a:spcPct val="100000"/>
                        </a:lnSpc>
                      </a:pPr>
                      <a:r>
                        <a:rPr b="1" lang="en-US" sz="900" spc="-1" strike="noStrike">
                          <a:solidFill>
                            <a:srgbClr val="000000"/>
                          </a:solidFill>
                          <a:latin typeface="DejaVu Sans"/>
                          <a:ea typeface="DejaVu Sans"/>
                        </a:rPr>
                        <a:t>Particulate matter formation (PMF)</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226080">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CO</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marL="216000" indent="-214920" algn="ctr" defTabSz="914400">
                        <a:lnSpc>
                          <a:spcPct val="100000"/>
                        </a:lnSpc>
                        <a:buClr>
                          <a:srgbClr val="000000"/>
                        </a:buClr>
                        <a:buSzPct val="45000"/>
                        <a:buFont typeface="Wingdings" charset="2"/>
                        <a:buChar char=""/>
                      </a:pPr>
                      <a:r>
                        <a:rPr b="0" lang="en-US" sz="900" spc="-1" strike="noStrike">
                          <a:solidFill>
                            <a:srgbClr val="000000"/>
                          </a:solidFill>
                          <a:latin typeface="DejaVu Serif"/>
                          <a:ea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erif"/>
                          <a:ea typeface="DejaVu Sans"/>
                        </a:rPr>
                        <a:t>0.0456</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erif"/>
                          <a:ea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NH</a:t>
                      </a:r>
                      <a:r>
                        <a:rPr b="0" lang="en-US" sz="900" spc="-1" strike="noStrike" baseline="-8000">
                          <a:solidFill>
                            <a:srgbClr val="000000"/>
                          </a:solidFill>
                          <a:latin typeface="DejaVu Sans"/>
                          <a:ea typeface="DejaVu Sans"/>
                        </a:rPr>
                        <a:t>3</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1.6</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erif"/>
                          <a:ea typeface="DejaVu Sans"/>
                        </a:rPr>
                        <a:t>0.35</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0.64</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60000">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NO</a:t>
                      </a:r>
                      <a:r>
                        <a:rPr b="0" lang="en-US" sz="900" spc="-1" strike="noStrike" baseline="-8000">
                          <a:solidFill>
                            <a:srgbClr val="000000"/>
                          </a:solidFill>
                          <a:latin typeface="DejaVu Sans"/>
                          <a:ea typeface="DejaVu Sans"/>
                        </a:rPr>
                        <a:t>x</a:t>
                      </a:r>
                      <a:endParaRPr b="0" lang="en-US" sz="900" spc="-1" strike="noStrike">
                        <a:solidFill>
                          <a:srgbClr val="000000"/>
                        </a:solidFill>
                        <a:latin typeface="Arial"/>
                      </a:endParaRPr>
                    </a:p>
                    <a:p>
                      <a:pPr algn="ctr" defTabSz="914400">
                        <a:lnSpc>
                          <a:spcPct val="100000"/>
                        </a:lnSpc>
                      </a:pP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0.5</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0.13</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0.88</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PM</a:t>
                      </a:r>
                      <a:r>
                        <a:rPr b="0" lang="en-US" sz="900" spc="-1" strike="noStrike" baseline="-8000">
                          <a:solidFill>
                            <a:srgbClr val="000000"/>
                          </a:solidFill>
                          <a:latin typeface="DejaVu Sans"/>
                          <a:ea typeface="DejaVu Sans"/>
                        </a:rPr>
                        <a:t>2.5</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26080">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SO</a:t>
                      </a:r>
                      <a:r>
                        <a:rPr b="0" lang="en-US" sz="900" spc="-1" strike="noStrike" baseline="-8000">
                          <a:solidFill>
                            <a:srgbClr val="000000"/>
                          </a:solidFill>
                          <a:latin typeface="DejaVu Sans"/>
                          <a:ea typeface="DejaVu Sans"/>
                        </a:rPr>
                        <a:t>x</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0.0811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0.54</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26080">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NMVOC</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1</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defTabSz="914400">
                        <a:lnSpc>
                          <a:spcPct val="100000"/>
                        </a:lnSpc>
                      </a:pPr>
                      <a:r>
                        <a:rPr b="0" lang="en-US" sz="900" spc="-1" strike="noStrike">
                          <a:solidFill>
                            <a:srgbClr val="000000"/>
                          </a:solidFill>
                          <a:latin typeface="DejaVu Sans"/>
                          <a:ea typeface="DejaVu Sans"/>
                        </a:rPr>
                        <a:t>0.012</a:t>
                      </a:r>
                      <a:endParaRPr b="0" lang="en-US" sz="9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342" name="CustomShape 138"/>
          <p:cNvSpPr/>
          <p:nvPr/>
        </p:nvSpPr>
        <p:spPr>
          <a:xfrm>
            <a:off x="7086600" y="5029200"/>
            <a:ext cx="1815840" cy="444240"/>
          </a:xfrm>
          <a:prstGeom prst="wedgeRectCallout">
            <a:avLst>
              <a:gd name="adj1" fmla="val -61254"/>
              <a:gd name="adj2" fmla="val -169430"/>
            </a:avLst>
          </a:prstGeom>
          <a:solidFill>
            <a:srgbClr val="729fcf"/>
          </a:solidFill>
          <a:ln w="0">
            <a:solidFill>
              <a:srgbClr val="3465a4"/>
            </a:solidFill>
          </a:ln>
        </p:spPr>
        <p:style>
          <a:lnRef idx="0"/>
          <a:fillRef idx="0"/>
          <a:effectRef idx="0"/>
          <a:fontRef idx="minor"/>
        </p:style>
        <p:txBody>
          <a:bodyPr lIns="90000" rIns="90000" tIns="45000" bIns="45000" anchor="ctr">
            <a:noAutofit/>
          </a:bodyPr>
          <a:p>
            <a:pPr algn="ctr" defTabSz="914400">
              <a:lnSpc>
                <a:spcPct val="100000"/>
              </a:lnSpc>
            </a:pPr>
            <a:r>
              <a:rPr b="0" lang="en-US" sz="1050" spc="-1" strike="noStrike">
                <a:solidFill>
                  <a:srgbClr val="000000"/>
                </a:solidFill>
                <a:latin typeface="DejaVu Sans"/>
                <a:ea typeface="DejaVu Sans"/>
              </a:rPr>
              <a:t>Non-methane volatile organic compoind</a:t>
            </a:r>
            <a:endParaRPr b="0" lang="en-US" sz="1050" spc="-1" strike="noStrike">
              <a:solidFill>
                <a:srgbClr val="000000"/>
              </a:solidFill>
              <a:latin typeface="Arial"/>
            </a:endParaRPr>
          </a:p>
        </p:txBody>
      </p:sp>
      <p:sp>
        <p:nvSpPr>
          <p:cNvPr id="343" name="CustomShape 139"/>
          <p:cNvSpPr/>
          <p:nvPr/>
        </p:nvSpPr>
        <p:spPr>
          <a:xfrm>
            <a:off x="274320" y="6255360"/>
            <a:ext cx="111427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Tables recreated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44" name="CustomShape 140"/>
          <p:cNvSpPr/>
          <p:nvPr/>
        </p:nvSpPr>
        <p:spPr>
          <a:xfrm>
            <a:off x="10228680" y="752040"/>
            <a:ext cx="509760" cy="48960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5"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Impact Assessment (LCIA)</a:t>
            </a:r>
            <a:endParaRPr b="0" lang="en-US" sz="2400" spc="-1" strike="noStrike">
              <a:solidFill>
                <a:srgbClr val="000000"/>
              </a:solidFill>
              <a:latin typeface="Arial"/>
            </a:endParaRPr>
          </a:p>
        </p:txBody>
      </p:sp>
      <p:sp>
        <p:nvSpPr>
          <p:cNvPr id="346" name="CustomShape 3"/>
          <p:cNvSpPr/>
          <p:nvPr/>
        </p:nvSpPr>
        <p:spPr>
          <a:xfrm>
            <a:off x="274320" y="6255360"/>
            <a:ext cx="111427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Chart adapted from 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graphicFrame>
        <p:nvGraphicFramePr>
          <p:cNvPr id="347" name="Diagramm 584"/>
          <p:cNvGraphicFramePr/>
          <p:nvPr/>
        </p:nvGraphicFramePr>
        <p:xfrm>
          <a:off x="452880" y="1403640"/>
          <a:ext cx="10737360" cy="4878000"/>
        </p:xfrm>
        <a:graphic>
          <a:graphicData uri="http://schemas.openxmlformats.org/drawingml/2006/chart">
            <c:chart xmlns:c="http://schemas.openxmlformats.org/drawingml/2006/chart" xmlns:r="http://schemas.openxmlformats.org/officeDocument/2006/relationships" r:id="rId2"/>
          </a:graphicData>
        </a:graphic>
      </p:graphicFrame>
      <p:sp>
        <p:nvSpPr>
          <p:cNvPr id="348" name="CustomShape 143"/>
          <p:cNvSpPr/>
          <p:nvPr/>
        </p:nvSpPr>
        <p:spPr>
          <a:xfrm>
            <a:off x="10228680" y="750240"/>
            <a:ext cx="509760" cy="489600"/>
          </a:xfrm>
          <a:prstGeom prst="star5">
            <a:avLst>
              <a:gd name="adj" fmla="val 20243"/>
              <a:gd name="hf" fmla="val 105146"/>
              <a:gd name="vf" fmla="val 110557"/>
            </a:avLst>
          </a:prstGeom>
          <a:solidFill>
            <a:srgbClr val="92d050"/>
          </a:solidFill>
          <a:ln>
            <a:solidFill>
              <a:srgbClr val="0d0d0d"/>
            </a:solid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defTabSz="914400">
              <a:lnSpc>
                <a:spcPct val="100000"/>
              </a:lnSpc>
            </a:pPr>
            <a:endParaRPr b="0" lang="en-GB" sz="1800" spc="-1" strike="noStrike">
              <a:solidFill>
                <a:srgbClr val="000000"/>
              </a:solidFill>
              <a:latin typeface="Arial"/>
              <a:ea typeface="DejaVu Sans"/>
            </a:endParaRPr>
          </a:p>
        </p:txBody>
      </p:sp>
      <p:sp>
        <p:nvSpPr>
          <p:cNvPr id="349" name="CustomShape 144"/>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2020 EU Study Example</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0"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351" name="CustomShape 2"/>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Definition</a:t>
            </a:r>
            <a:endParaRPr b="0" lang="en-US" sz="2200" spc="-1" strike="noStrike">
              <a:solidFill>
                <a:srgbClr val="000000"/>
              </a:solidFill>
              <a:latin typeface="Arial"/>
            </a:endParaRPr>
          </a:p>
        </p:txBody>
      </p:sp>
      <p:sp>
        <p:nvSpPr>
          <p:cNvPr id="352" name="CustomShape 4"/>
          <p:cNvSpPr/>
          <p:nvPr/>
        </p:nvSpPr>
        <p:spPr>
          <a:xfrm>
            <a:off x="274320" y="6255360"/>
            <a:ext cx="111427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53" name="CustomShape 5"/>
          <p:cNvSpPr/>
          <p:nvPr/>
        </p:nvSpPr>
        <p:spPr>
          <a:xfrm>
            <a:off x="274320" y="600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54" name="CustomShape 145"/>
          <p:cNvSpPr/>
          <p:nvPr/>
        </p:nvSpPr>
        <p:spPr>
          <a:xfrm>
            <a:off x="686160" y="2777760"/>
            <a:ext cx="10053360" cy="1138320"/>
          </a:xfrm>
          <a:prstGeom prst="roundRect">
            <a:avLst>
              <a:gd name="adj" fmla="val 18477"/>
            </a:avLst>
          </a:prstGeom>
          <a:noFill/>
          <a:ln>
            <a:solidFill>
              <a:srgbClr val="008c4f"/>
            </a:solidFill>
            <a:round/>
          </a:ln>
        </p:spPr>
        <p:style>
          <a:lnRef idx="2">
            <a:schemeClr val="accent5"/>
          </a:lnRef>
          <a:fillRef idx="1">
            <a:schemeClr val="lt1"/>
          </a:fillRef>
          <a:effectRef idx="0">
            <a:schemeClr val="accent5"/>
          </a:effectRef>
          <a:fontRef idx="minor"/>
        </p:style>
        <p:txBody>
          <a:bodyPr lIns="90000" rIns="90000" tIns="45000" bIns="45000" anchor="t">
            <a:noAutofit/>
          </a:bodyPr>
          <a:p>
            <a:pPr algn="ctr" defTabSz="914400">
              <a:lnSpc>
                <a:spcPct val="100000"/>
              </a:lnSpc>
            </a:pPr>
            <a:r>
              <a:rPr b="0" lang="en-US" sz="1800" spc="-1" strike="noStrike">
                <a:solidFill>
                  <a:srgbClr val="000000"/>
                </a:solidFill>
                <a:latin typeface="DejaVu Sans"/>
                <a:ea typeface="DejaVu Sans"/>
              </a:rPr>
              <a:t>Lifecycle Interpretatopm is the phase of life cycle assessment in which the findings of either the inventory analysis or the impact assessment, or both, are evaluated in relation to the defined goal and scope in order to reach conclusions and recommendations.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5"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356" name="CustomShape 2"/>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Overview</a:t>
            </a:r>
            <a:endParaRPr b="0" lang="en-US" sz="2200" spc="-1" strike="noStrike">
              <a:solidFill>
                <a:srgbClr val="000000"/>
              </a:solidFill>
              <a:latin typeface="Arial"/>
            </a:endParaRPr>
          </a:p>
        </p:txBody>
      </p:sp>
      <p:sp>
        <p:nvSpPr>
          <p:cNvPr id="357" name="CustomShape 4"/>
          <p:cNvSpPr/>
          <p:nvPr/>
        </p:nvSpPr>
        <p:spPr>
          <a:xfrm>
            <a:off x="274320" y="6435360"/>
            <a:ext cx="111427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58" name="CustomShape 5"/>
          <p:cNvSpPr/>
          <p:nvPr/>
        </p:nvSpPr>
        <p:spPr>
          <a:xfrm>
            <a:off x="274320" y="618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 adapted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359" name="Grafik 596" descr=""/>
          <p:cNvPicPr/>
          <p:nvPr/>
        </p:nvPicPr>
        <p:blipFill>
          <a:blip r:embed="rId3"/>
          <a:stretch/>
        </p:blipFill>
        <p:spPr>
          <a:xfrm>
            <a:off x="2514600" y="1431720"/>
            <a:ext cx="7538400" cy="4674240"/>
          </a:xfrm>
          <a:prstGeom prst="rect">
            <a:avLst/>
          </a:prstGeom>
          <a:ln w="0">
            <a:noFill/>
          </a:ln>
        </p:spPr>
      </p:pic>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0" name="CustomShape 146"/>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361" name="CustomShape 147"/>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Identification of significant issues</a:t>
            </a:r>
            <a:endParaRPr b="0" lang="en-US" sz="2200" spc="-1" strike="noStrike">
              <a:solidFill>
                <a:srgbClr val="000000"/>
              </a:solidFill>
              <a:latin typeface="Arial"/>
            </a:endParaRPr>
          </a:p>
        </p:txBody>
      </p:sp>
      <p:sp>
        <p:nvSpPr>
          <p:cNvPr id="362" name="CustomShape 148"/>
          <p:cNvSpPr/>
          <p:nvPr/>
        </p:nvSpPr>
        <p:spPr>
          <a:xfrm>
            <a:off x="335520" y="1628280"/>
            <a:ext cx="4934520" cy="46573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Two interrelated aspects of significant issues:</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contributors to environmental impacts, like most important lifecycle stages, processes and elementary flows.</a:t>
            </a:r>
            <a:endParaRPr b="0" lang="en-US" sz="1800" spc="-1" strike="noStrike">
              <a:solidFill>
                <a:srgbClr val="000000"/>
              </a:solidFill>
              <a:latin typeface="Arial"/>
            </a:endParaRPr>
          </a:p>
        </p:txBody>
      </p:sp>
      <p:sp>
        <p:nvSpPr>
          <p:cNvPr id="363" name="CustomShape 149"/>
          <p:cNvSpPr/>
          <p:nvPr/>
        </p:nvSpPr>
        <p:spPr>
          <a:xfrm>
            <a:off x="274320" y="6435360"/>
            <a:ext cx="111427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64" name="CustomShape 150"/>
          <p:cNvSpPr/>
          <p:nvPr/>
        </p:nvSpPr>
        <p:spPr>
          <a:xfrm>
            <a:off x="274320" y="618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 adapted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365" name="Grafik 602" descr=""/>
          <p:cNvPicPr/>
          <p:nvPr/>
        </p:nvPicPr>
        <p:blipFill>
          <a:blip r:embed="rId3"/>
          <a:stretch/>
        </p:blipFill>
        <p:spPr>
          <a:xfrm>
            <a:off x="5486400" y="2048040"/>
            <a:ext cx="6161040" cy="3819960"/>
          </a:xfrm>
          <a:prstGeom prst="rect">
            <a:avLst/>
          </a:prstGeom>
          <a:ln w="0">
            <a:noFill/>
          </a:ln>
        </p:spPr>
      </p:pic>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6" name="CustomShape 15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367" name="CustomShape 152"/>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Identification of significant issues</a:t>
            </a:r>
            <a:endParaRPr b="0" lang="en-US" sz="2200" spc="-1" strike="noStrike">
              <a:solidFill>
                <a:srgbClr val="000000"/>
              </a:solidFill>
              <a:latin typeface="Arial"/>
            </a:endParaRPr>
          </a:p>
        </p:txBody>
      </p:sp>
      <p:sp>
        <p:nvSpPr>
          <p:cNvPr id="368" name="CustomShape 153"/>
          <p:cNvSpPr/>
          <p:nvPr/>
        </p:nvSpPr>
        <p:spPr>
          <a:xfrm>
            <a:off x="335520" y="1600200"/>
            <a:ext cx="4934520" cy="46854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Two interrelated aspects of significant issues:</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contributors to environmental impacts, like most important lifecycle stages, processes and elementary flows.</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The main choices that have the potential to influence the precision of the final results of the LCA, like methodological choices (e.g., cut-offs), assumptions, data, LCIA methods.</a:t>
            </a:r>
            <a:endParaRPr b="0" lang="en-US" sz="1800" spc="-1" strike="noStrike">
              <a:solidFill>
                <a:srgbClr val="000000"/>
              </a:solidFill>
              <a:latin typeface="Arial"/>
            </a:endParaRPr>
          </a:p>
        </p:txBody>
      </p:sp>
      <p:sp>
        <p:nvSpPr>
          <p:cNvPr id="369" name="CustomShape 154"/>
          <p:cNvSpPr/>
          <p:nvPr/>
        </p:nvSpPr>
        <p:spPr>
          <a:xfrm>
            <a:off x="274320" y="6435360"/>
            <a:ext cx="111427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Determining the environmental impacts of conventional and alternatively fuelled vehicles through LCA, Ricardo Energy and Environment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
        <p:nvSpPr>
          <p:cNvPr id="370" name="CustomShape 155"/>
          <p:cNvSpPr/>
          <p:nvPr/>
        </p:nvSpPr>
        <p:spPr>
          <a:xfrm>
            <a:off x="274320" y="618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Image adapted from 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2"/>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371" name="Grafik 608" descr=""/>
          <p:cNvPicPr/>
          <p:nvPr/>
        </p:nvPicPr>
        <p:blipFill>
          <a:blip r:embed="rId3"/>
          <a:stretch/>
        </p:blipFill>
        <p:spPr>
          <a:xfrm>
            <a:off x="5486400" y="2048040"/>
            <a:ext cx="6161040" cy="3819960"/>
          </a:xfrm>
          <a:prstGeom prst="rect">
            <a:avLst/>
          </a:prstGeom>
          <a:ln w="0">
            <a:noFill/>
          </a:ln>
        </p:spPr>
      </p:pic>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2"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373" name="CustomShape 2"/>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Evaluation</a:t>
            </a:r>
            <a:endParaRPr b="0" lang="en-US" sz="2200" spc="-1" strike="noStrike">
              <a:solidFill>
                <a:srgbClr val="000000"/>
              </a:solidFill>
              <a:latin typeface="Arial"/>
            </a:endParaRPr>
          </a:p>
        </p:txBody>
      </p:sp>
      <p:sp>
        <p:nvSpPr>
          <p:cNvPr id="374" name="CustomShape 3"/>
          <p:cNvSpPr/>
          <p:nvPr/>
        </p:nvSpPr>
        <p:spPr>
          <a:xfrm>
            <a:off x="335520" y="1828800"/>
            <a:ext cx="4934520" cy="4456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Evaluation is performed to establish the foundation for subsequently drawing the conclusions and provide reccommendations during the interpretation of the study results.</a:t>
            </a:r>
            <a:endParaRPr b="0" lang="en-US" sz="1800" spc="-1" strike="noStrike">
              <a:solidFill>
                <a:srgbClr val="000000"/>
              </a:solidFill>
              <a:latin typeface="Arial"/>
            </a:endParaRPr>
          </a:p>
        </p:txBody>
      </p:sp>
      <p:sp>
        <p:nvSpPr>
          <p:cNvPr id="375" name="CustomShape 4"/>
          <p:cNvSpPr/>
          <p:nvPr/>
        </p:nvSpPr>
        <p:spPr>
          <a:xfrm>
            <a:off x="274320" y="636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376" name="Grafik 613" descr=""/>
          <p:cNvPicPr/>
          <p:nvPr/>
        </p:nvPicPr>
        <p:blipFill>
          <a:blip r:embed="rId2"/>
          <a:stretch/>
        </p:blipFill>
        <p:spPr>
          <a:xfrm>
            <a:off x="5486760" y="2048040"/>
            <a:ext cx="6161040" cy="3819960"/>
          </a:xfrm>
          <a:prstGeom prst="rect">
            <a:avLst/>
          </a:prstGeom>
          <a:ln w="0">
            <a:noFill/>
          </a:ln>
        </p:spPr>
      </p:pic>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7" name="CustomShape 156"/>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Interpretation</a:t>
            </a:r>
            <a:endParaRPr b="0" lang="en-US" sz="2400" spc="-1" strike="noStrike">
              <a:solidFill>
                <a:srgbClr val="000000"/>
              </a:solidFill>
              <a:latin typeface="Arial"/>
            </a:endParaRPr>
          </a:p>
        </p:txBody>
      </p:sp>
      <p:sp>
        <p:nvSpPr>
          <p:cNvPr id="378" name="CustomShape 157"/>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Evaluation</a:t>
            </a:r>
            <a:endParaRPr b="0" lang="en-US" sz="2200" spc="-1" strike="noStrike">
              <a:solidFill>
                <a:srgbClr val="000000"/>
              </a:solidFill>
              <a:latin typeface="Arial"/>
            </a:endParaRPr>
          </a:p>
        </p:txBody>
      </p:sp>
      <p:sp>
        <p:nvSpPr>
          <p:cNvPr id="379" name="CustomShape 158"/>
          <p:cNvSpPr/>
          <p:nvPr/>
        </p:nvSpPr>
        <p:spPr>
          <a:xfrm>
            <a:off x="335520" y="1828800"/>
            <a:ext cx="4934520" cy="44568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Evaluation is performed to establish the foundation for subsequently drawing the conclusions and provide reccommendations during the interpretation of the study results.</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This involves:</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Completeness checks</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Sensitivity checks in combination with scenario analysis and potentially uncertainity analysis</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Consistancy checks</a:t>
            </a:r>
            <a:endParaRPr b="0" lang="en-US" sz="1800" spc="-1" strike="noStrike">
              <a:solidFill>
                <a:srgbClr val="000000"/>
              </a:solidFill>
              <a:latin typeface="Arial"/>
            </a:endParaRPr>
          </a:p>
        </p:txBody>
      </p:sp>
      <p:sp>
        <p:nvSpPr>
          <p:cNvPr id="380" name="CustomShape 159"/>
          <p:cNvSpPr/>
          <p:nvPr/>
        </p:nvSpPr>
        <p:spPr>
          <a:xfrm>
            <a:off x="274320" y="636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1"/>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pic>
        <p:nvPicPr>
          <p:cNvPr id="381" name="Grafik 618" descr=""/>
          <p:cNvPicPr/>
          <p:nvPr/>
        </p:nvPicPr>
        <p:blipFill>
          <a:blip r:embed="rId2"/>
          <a:stretch/>
        </p:blipFill>
        <p:spPr>
          <a:xfrm>
            <a:off x="5486760" y="2048040"/>
            <a:ext cx="6161040" cy="3819960"/>
          </a:xfrm>
          <a:prstGeom prst="rect">
            <a:avLst/>
          </a:prstGeom>
          <a:ln w="0">
            <a:noFill/>
          </a:ln>
        </p:spPr>
      </p:pic>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2"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Iterative Approach to LCA</a:t>
            </a:r>
            <a:endParaRPr b="0" lang="en-US" sz="2400" spc="-1" strike="noStrike">
              <a:solidFill>
                <a:srgbClr val="000000"/>
              </a:solidFill>
              <a:latin typeface="Arial"/>
            </a:endParaRPr>
          </a:p>
        </p:txBody>
      </p:sp>
      <p:pic>
        <p:nvPicPr>
          <p:cNvPr id="383" name="Grafik 620" descr=""/>
          <p:cNvPicPr/>
          <p:nvPr/>
        </p:nvPicPr>
        <p:blipFill>
          <a:blip r:embed="rId1"/>
          <a:stretch/>
        </p:blipFill>
        <p:spPr>
          <a:xfrm>
            <a:off x="263520" y="1320840"/>
            <a:ext cx="8650080" cy="5022000"/>
          </a:xfrm>
          <a:prstGeom prst="rect">
            <a:avLst/>
          </a:prstGeom>
          <a:ln w="0">
            <a:noFill/>
          </a:ln>
        </p:spPr>
      </p:pic>
      <p:sp>
        <p:nvSpPr>
          <p:cNvPr id="384" name="CustomShape 2"/>
          <p:cNvSpPr/>
          <p:nvPr/>
        </p:nvSpPr>
        <p:spPr>
          <a:xfrm>
            <a:off x="274320" y="636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ILCD Handbook – General guide for Life Cycle Assessment – Detailed Guidance (</a:t>
            </a:r>
            <a:r>
              <a:rPr b="0" lang="en-US" sz="900" spc="-1" strike="noStrike" u="sng">
                <a:solidFill>
                  <a:srgbClr val="0000ff"/>
                </a:solidFill>
                <a:uFillTx/>
                <a:latin typeface="Roboto"/>
                <a:ea typeface="Roboto"/>
                <a:hlinkClick r:id="rId2"/>
              </a:rPr>
              <a:t>Link</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 name="CustomShape 1"/>
          <p:cNvSpPr/>
          <p:nvPr/>
        </p:nvSpPr>
        <p:spPr>
          <a:xfrm>
            <a:off x="335520" y="764640"/>
            <a:ext cx="10731240" cy="4820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fr-FR" sz="2400" spc="-1" strike="noStrike">
                <a:solidFill>
                  <a:srgbClr val="000000"/>
                </a:solidFill>
                <a:latin typeface="DejaVu Sans"/>
                <a:ea typeface="DejaVu Sans"/>
              </a:rPr>
              <a:t>Life Cycle Assessment – Polestar 2</a:t>
            </a:r>
            <a:endParaRPr b="0" lang="en-US" sz="2400" spc="-1" strike="noStrike">
              <a:solidFill>
                <a:srgbClr val="000000"/>
              </a:solidFill>
              <a:latin typeface="Arial"/>
            </a:endParaRPr>
          </a:p>
        </p:txBody>
      </p:sp>
      <p:sp>
        <p:nvSpPr>
          <p:cNvPr id="49" name="CustomShape 2"/>
          <p:cNvSpPr/>
          <p:nvPr/>
        </p:nvSpPr>
        <p:spPr>
          <a:xfrm>
            <a:off x="335520" y="1268640"/>
            <a:ext cx="10731240" cy="501876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spcBef>
                <a:spcPts val="360"/>
              </a:spcBef>
            </a:pPr>
            <a:endParaRPr b="0" lang="en-US" sz="1800" spc="-1" strike="noStrike">
              <a:solidFill>
                <a:srgbClr val="000000"/>
              </a:solidFill>
              <a:latin typeface="Arial"/>
            </a:endParaRPr>
          </a:p>
          <a:p>
            <a:pPr defTabSz="914400">
              <a:lnSpc>
                <a:spcPct val="100000"/>
              </a:lnSpc>
              <a:spcBef>
                <a:spcPts val="360"/>
              </a:spcBef>
            </a:pPr>
            <a:endParaRPr b="0" lang="en-US" sz="1800" spc="-1" strike="noStrike">
              <a:solidFill>
                <a:srgbClr val="000000"/>
              </a:solidFill>
              <a:latin typeface="Arial"/>
            </a:endParaRPr>
          </a:p>
        </p:txBody>
      </p:sp>
      <p:sp>
        <p:nvSpPr>
          <p:cNvPr id="50" name="CustomShape 3"/>
          <p:cNvSpPr/>
          <p:nvPr/>
        </p:nvSpPr>
        <p:spPr>
          <a:xfrm>
            <a:off x="263520" y="6411600"/>
            <a:ext cx="6458760" cy="227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Polestar (2020) – Life Cycle Assessment – Carbon Footprint of Polestar 2.</a:t>
            </a:r>
            <a:endParaRPr b="0" lang="en-US" sz="900" spc="-1" strike="noStrike">
              <a:solidFill>
                <a:srgbClr val="000000"/>
              </a:solidFill>
              <a:latin typeface="Arial"/>
            </a:endParaRPr>
          </a:p>
        </p:txBody>
      </p:sp>
      <p:pic>
        <p:nvPicPr>
          <p:cNvPr id="51" name="Grafik 288" descr=""/>
          <p:cNvPicPr/>
          <p:nvPr/>
        </p:nvPicPr>
        <p:blipFill>
          <a:blip r:embed="rId1"/>
          <a:stretch/>
        </p:blipFill>
        <p:spPr>
          <a:xfrm>
            <a:off x="425160" y="1251720"/>
            <a:ext cx="11217600" cy="5157000"/>
          </a:xfrm>
          <a:prstGeom prst="rect">
            <a:avLst/>
          </a:prstGeom>
          <a:ln w="0">
            <a:noFill/>
          </a:ln>
        </p:spPr>
      </p:pic>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5"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Reporting and Critical Review </a:t>
            </a:r>
            <a:endParaRPr b="0" lang="en-US" sz="2400" spc="-1" strike="noStrike">
              <a:solidFill>
                <a:srgbClr val="000000"/>
              </a:solidFill>
              <a:latin typeface="Arial"/>
            </a:endParaRPr>
          </a:p>
        </p:txBody>
      </p:sp>
      <p:sp>
        <p:nvSpPr>
          <p:cNvPr id="386" name="CustomShape 2"/>
          <p:cNvSpPr/>
          <p:nvPr/>
        </p:nvSpPr>
        <p:spPr>
          <a:xfrm>
            <a:off x="335520" y="1268280"/>
            <a:ext cx="10623600" cy="5017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reporting strategy is an integral part of an LCA.</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 should:</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contain the results and conclusions of the LCA in an adequate form to the intended audience</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address the data, methods and assumptions applied in the study, and the limitations thereof.</a:t>
            </a:r>
            <a:endParaRPr b="0" lang="en-US" sz="1800" spc="-1" strike="noStrike">
              <a:solidFill>
                <a:srgbClr val="000000"/>
              </a:solidFill>
              <a:latin typeface="Arial"/>
            </a:endParaRPr>
          </a:p>
        </p:txBody>
      </p:sp>
      <p:sp>
        <p:nvSpPr>
          <p:cNvPr id="387" name="CustomShape 3"/>
          <p:cNvSpPr/>
          <p:nvPr/>
        </p:nvSpPr>
        <p:spPr>
          <a:xfrm>
            <a:off x="274320" y="600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8"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Reporting and Critical Review </a:t>
            </a:r>
            <a:endParaRPr b="0" lang="en-US" sz="2400" spc="-1" strike="noStrike">
              <a:solidFill>
                <a:srgbClr val="000000"/>
              </a:solidFill>
              <a:latin typeface="Arial"/>
            </a:endParaRPr>
          </a:p>
        </p:txBody>
      </p:sp>
      <p:sp>
        <p:nvSpPr>
          <p:cNvPr id="389" name="CustomShape 2"/>
          <p:cNvSpPr/>
          <p:nvPr/>
        </p:nvSpPr>
        <p:spPr>
          <a:xfrm>
            <a:off x="335520" y="1268280"/>
            <a:ext cx="10623600" cy="501732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reporting strategy is an integral part of an LCA.</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report should:</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contain the results and conclusions of the LCA in an adequate form to the intended audience</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address the data, methods and assumptions applied in the study, and the limitations thereof.</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A critical review will fascilitate understanding and enhance the credibility of the LCA.</a:t>
            </a:r>
            <a:endParaRPr b="0" lang="en-US" sz="1800" spc="-1" strike="noStrike">
              <a:solidFill>
                <a:srgbClr val="000000"/>
              </a:solidFill>
              <a:latin typeface="Arial"/>
            </a:endParaRPr>
          </a:p>
          <a:p>
            <a:pPr marL="216000" indent="-21420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Critical reviews verify whether the LCA has met the requirements for methodology, data, interpretation and reporting and whether it is consistant with it’s principles.</a:t>
            </a:r>
            <a:endParaRPr b="0" lang="en-US" sz="1800" spc="-1" strike="noStrike">
              <a:solidFill>
                <a:srgbClr val="000000"/>
              </a:solidFill>
              <a:latin typeface="Arial"/>
            </a:endParaRPr>
          </a:p>
          <a:p>
            <a:pPr lvl="1" marL="432000" indent="-214920" defTabSz="914400">
              <a:lnSpc>
                <a:spcPct val="100000"/>
              </a:lnSpc>
              <a:spcBef>
                <a:spcPts val="360"/>
              </a:spcBef>
              <a:buClr>
                <a:srgbClr val="008c4f"/>
              </a:buClr>
              <a:buSzPct val="45000"/>
              <a:buFont typeface="OpenSymbol"/>
              <a:buChar char="—"/>
            </a:pPr>
            <a:r>
              <a:rPr b="0" lang="en-GB" sz="1800" spc="-1" strike="noStrike">
                <a:solidFill>
                  <a:srgbClr val="000000"/>
                </a:solidFill>
                <a:latin typeface="DejaVu Sans"/>
                <a:ea typeface="DejaVu Sans"/>
              </a:rPr>
              <a:t>Carried out by an internal or external expert, or by a panel of interested parties.</a:t>
            </a:r>
            <a:endParaRPr b="0" lang="en-US" sz="1800" spc="-1" strike="noStrike">
              <a:solidFill>
                <a:srgbClr val="000000"/>
              </a:solidFill>
              <a:latin typeface="Arial"/>
            </a:endParaRPr>
          </a:p>
        </p:txBody>
      </p:sp>
      <p:sp>
        <p:nvSpPr>
          <p:cNvPr id="390" name="CustomShape 3"/>
          <p:cNvSpPr/>
          <p:nvPr/>
        </p:nvSpPr>
        <p:spPr>
          <a:xfrm>
            <a:off x="274320" y="600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1" name="CustomShape 1"/>
          <p:cNvSpPr/>
          <p:nvPr/>
        </p:nvSpPr>
        <p:spPr>
          <a:xfrm>
            <a:off x="335520" y="4406760"/>
            <a:ext cx="10723680" cy="1332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Conclusion</a:t>
            </a:r>
            <a:endParaRPr b="0" lang="en-US" sz="3000" spc="-1" strike="noStrike">
              <a:solidFill>
                <a:srgbClr val="000000"/>
              </a:solidFill>
              <a:latin typeface="Arial"/>
            </a:endParaRPr>
          </a:p>
        </p:txBody>
      </p:sp>
      <p:sp>
        <p:nvSpPr>
          <p:cNvPr id="392" name="CustomShape 2"/>
          <p:cNvSpPr/>
          <p:nvPr/>
        </p:nvSpPr>
        <p:spPr>
          <a:xfrm>
            <a:off x="335520" y="2906640"/>
            <a:ext cx="10723680" cy="147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3" name="CustomShape 1"/>
          <p:cNvSpPr/>
          <p:nvPr/>
        </p:nvSpPr>
        <p:spPr>
          <a:xfrm>
            <a:off x="335520" y="764640"/>
            <a:ext cx="10725120" cy="4759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Conclusion</a:t>
            </a:r>
            <a:endParaRPr b="0" lang="en-US" sz="2400" spc="-1" strike="noStrike">
              <a:solidFill>
                <a:srgbClr val="000000"/>
              </a:solidFill>
              <a:latin typeface="Arial"/>
            </a:endParaRPr>
          </a:p>
        </p:txBody>
      </p:sp>
      <p:sp>
        <p:nvSpPr>
          <p:cNvPr id="394" name="CustomShape 2"/>
          <p:cNvSpPr/>
          <p:nvPr/>
        </p:nvSpPr>
        <p:spPr>
          <a:xfrm>
            <a:off x="335520" y="1268640"/>
            <a:ext cx="10725120" cy="5012640"/>
          </a:xfrm>
          <a:prstGeom prst="rect">
            <a:avLst/>
          </a:prstGeom>
          <a:noFill/>
          <a:ln w="0">
            <a:noFill/>
          </a:ln>
        </p:spPr>
        <p:style>
          <a:lnRef idx="0"/>
          <a:fillRef idx="0"/>
          <a:effectRef idx="0"/>
          <a:fontRef idx="minor"/>
        </p:style>
        <p:txBody>
          <a:bodyPr lIns="90000" rIns="90000" tIns="45000" bIns="45000" anchor="ctr">
            <a:noAutofit/>
          </a:bodyPr>
          <a:p>
            <a:pPr marL="195120" indent="-1796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A high-level overview and guide to Life Cycle Assessment</a:t>
            </a:r>
            <a:endParaRPr b="0" lang="en-US" sz="1800" spc="-1" strike="noStrike">
              <a:solidFill>
                <a:srgbClr val="000000"/>
              </a:solidFill>
              <a:latin typeface="Arial"/>
            </a:endParaRPr>
          </a:p>
          <a:p>
            <a:pPr lvl="1" marL="432000" indent="-21528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Goal and Scope definition</a:t>
            </a:r>
            <a:endParaRPr b="0" lang="en-US" sz="1800" spc="-1" strike="noStrike">
              <a:solidFill>
                <a:srgbClr val="000000"/>
              </a:solidFill>
              <a:latin typeface="Arial"/>
            </a:endParaRPr>
          </a:p>
          <a:p>
            <a:pPr lvl="1" marL="432000" indent="-21528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Inventory analysis</a:t>
            </a:r>
            <a:endParaRPr b="0" lang="en-US" sz="1800" spc="-1" strike="noStrike">
              <a:solidFill>
                <a:srgbClr val="000000"/>
              </a:solidFill>
              <a:latin typeface="Arial"/>
            </a:endParaRPr>
          </a:p>
          <a:p>
            <a:pPr lvl="2" marL="648000" indent="-215280" defTabSz="9144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Unit Processes and Process flows</a:t>
            </a:r>
            <a:endParaRPr b="0" lang="en-US" sz="1800" spc="-1" strike="noStrike">
              <a:solidFill>
                <a:srgbClr val="000000"/>
              </a:solidFill>
              <a:latin typeface="Arial"/>
            </a:endParaRPr>
          </a:p>
          <a:p>
            <a:pPr lvl="1" marL="432000" indent="-21528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Impact Assessment</a:t>
            </a:r>
            <a:endParaRPr b="0" lang="en-US" sz="1800" spc="-1" strike="noStrike">
              <a:solidFill>
                <a:srgbClr val="000000"/>
              </a:solidFill>
              <a:latin typeface="Arial"/>
            </a:endParaRPr>
          </a:p>
          <a:p>
            <a:pPr lvl="2" marL="648000" indent="-215280" defTabSz="9144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Impact categories, classification, characterization, weighting, etc. </a:t>
            </a:r>
            <a:endParaRPr b="0" lang="en-US" sz="1800" spc="-1" strike="noStrike">
              <a:solidFill>
                <a:srgbClr val="000000"/>
              </a:solidFill>
              <a:latin typeface="Arial"/>
            </a:endParaRPr>
          </a:p>
          <a:p>
            <a:pPr lvl="1" marL="432000" indent="-215280" defTabSz="91440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Life Cycle Interpretation</a:t>
            </a:r>
            <a:endParaRPr b="0" lang="en-US" sz="1800" spc="-1" strike="noStrike">
              <a:solidFill>
                <a:srgbClr val="000000"/>
              </a:solidFill>
              <a:latin typeface="Arial"/>
            </a:endParaRPr>
          </a:p>
          <a:p>
            <a:pPr lvl="2" marL="648000" indent="-215280" defTabSz="9144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Evaluation</a:t>
            </a:r>
            <a:endParaRPr b="0" lang="en-US" sz="1800" spc="-1" strike="noStrike">
              <a:solidFill>
                <a:srgbClr val="000000"/>
              </a:solidFill>
              <a:latin typeface="Arial"/>
            </a:endParaRPr>
          </a:p>
          <a:p>
            <a:pPr lvl="2" marL="648000" indent="-215280" defTabSz="914400">
              <a:lnSpc>
                <a:spcPct val="100000"/>
              </a:lnSpc>
              <a:spcBef>
                <a:spcPts val="360"/>
              </a:spcBef>
              <a:buClr>
                <a:srgbClr val="008c4f"/>
              </a:buClr>
              <a:buSzPct val="45000"/>
              <a:buFont typeface="icomoon"/>
              <a:buChar char="—"/>
            </a:pPr>
            <a:r>
              <a:rPr b="0" lang="en-US" sz="1800" spc="-1" strike="noStrike">
                <a:solidFill>
                  <a:srgbClr val="000000"/>
                </a:solidFill>
                <a:latin typeface="DejaVu Sans"/>
                <a:ea typeface="DejaVu Sans"/>
              </a:rPr>
              <a:t>Reporting and Critical review</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Examples from Polestar, 2020 EU Commission report, MushR project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5" name="CustomShape 176"/>
          <p:cNvSpPr/>
          <p:nvPr/>
        </p:nvSpPr>
        <p:spPr>
          <a:xfrm>
            <a:off x="335520" y="4406760"/>
            <a:ext cx="10723680" cy="1332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Exercise 3 - LCA</a:t>
            </a:r>
            <a:endParaRPr b="0" lang="en-US" sz="3000" spc="-1" strike="noStrike">
              <a:solidFill>
                <a:srgbClr val="000000"/>
              </a:solidFill>
              <a:latin typeface="Arial"/>
            </a:endParaRPr>
          </a:p>
        </p:txBody>
      </p:sp>
      <p:sp>
        <p:nvSpPr>
          <p:cNvPr id="396" name="CustomShape 177"/>
          <p:cNvSpPr/>
          <p:nvPr/>
        </p:nvSpPr>
        <p:spPr>
          <a:xfrm>
            <a:off x="335520" y="2906640"/>
            <a:ext cx="10723680" cy="1470600"/>
          </a:xfrm>
          <a:prstGeom prst="rect">
            <a:avLst/>
          </a:prstGeom>
          <a:no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7" name="CustomShape 180"/>
          <p:cNvSpPr/>
          <p:nvPr/>
        </p:nvSpPr>
        <p:spPr>
          <a:xfrm>
            <a:off x="335520" y="764640"/>
            <a:ext cx="10725120" cy="4759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Exercise 3 - LCA</a:t>
            </a:r>
            <a:endParaRPr b="0" lang="en-US" sz="2400" spc="-1" strike="noStrike">
              <a:solidFill>
                <a:srgbClr val="000000"/>
              </a:solidFill>
              <a:latin typeface="Arial"/>
            </a:endParaRPr>
          </a:p>
        </p:txBody>
      </p:sp>
      <p:sp>
        <p:nvSpPr>
          <p:cNvPr id="398" name="CustomShape 181"/>
          <p:cNvSpPr/>
          <p:nvPr/>
        </p:nvSpPr>
        <p:spPr>
          <a:xfrm>
            <a:off x="335520" y="1268640"/>
            <a:ext cx="10725120" cy="5012640"/>
          </a:xfrm>
          <a:prstGeom prst="rect">
            <a:avLst/>
          </a:prstGeom>
          <a:noFill/>
          <a:ln w="0">
            <a:noFill/>
          </a:ln>
        </p:spPr>
        <p:style>
          <a:lnRef idx="0"/>
          <a:fillRef idx="0"/>
          <a:effectRef idx="0"/>
          <a:fontRef idx="minor"/>
        </p:style>
        <p:txBody>
          <a:bodyPr lIns="90000" rIns="90000" tIns="45000" bIns="45000" anchor="ctr">
            <a:noAutofit/>
          </a:bodyPr>
          <a:p>
            <a:pPr marL="195120" indent="-179640" defTabSz="914400">
              <a:lnSpc>
                <a:spcPct val="100000"/>
              </a:lnSpc>
              <a:spcBef>
                <a:spcPts val="360"/>
              </a:spcBef>
              <a:buClr>
                <a:srgbClr val="008c4f"/>
              </a:buClr>
              <a:buSzPct val="80000"/>
              <a:buFont typeface="Wingdings" charset="2"/>
              <a:buChar char=""/>
            </a:pPr>
            <a:r>
              <a:rPr b="1" lang="en-US" sz="1800" spc="-1" strike="noStrike">
                <a:solidFill>
                  <a:srgbClr val="000000"/>
                </a:solidFill>
                <a:latin typeface="Arial"/>
              </a:rPr>
              <a:t>Main Goal</a:t>
            </a:r>
            <a:r>
              <a:rPr b="0" lang="en-US" sz="1800" spc="-1" strike="noStrike">
                <a:solidFill>
                  <a:srgbClr val="000000"/>
                </a:solidFill>
                <a:latin typeface="Arial"/>
              </a:rPr>
              <a:t>: Compare the water consumption of washing dishes: manually using a sink vs a dishwasher, to determine which consumes less.</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1" lang="en-US" sz="1800" spc="-1" strike="noStrike">
                <a:solidFill>
                  <a:srgbClr val="000000"/>
                </a:solidFill>
                <a:latin typeface="Arial"/>
              </a:rPr>
              <a:t>Simplistic assumption</a:t>
            </a:r>
            <a:r>
              <a:rPr b="0" lang="en-US" sz="1800" spc="-1" strike="noStrike">
                <a:solidFill>
                  <a:srgbClr val="000000"/>
                </a:solidFill>
                <a:latin typeface="Arial"/>
              </a:rPr>
              <a:t>: A dishwasher at full load requires ~11 litres of water to perfectly clean 20 dishes, 20 glasses and 20 pieces of cutlery. We do this to obtain comparative results.</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1" lang="en-US" sz="1800" spc="-1" strike="noStrike">
                <a:solidFill>
                  <a:srgbClr val="000000"/>
                </a:solidFill>
                <a:latin typeface="Arial"/>
              </a:rPr>
              <a:t>Main Task:</a:t>
            </a:r>
            <a:r>
              <a:rPr b="0" lang="en-US" sz="1800" spc="-1" strike="noStrike">
                <a:solidFill>
                  <a:srgbClr val="000000"/>
                </a:solidFill>
                <a:latin typeface="Arial"/>
              </a:rPr>
              <a:t> To collect LCI data, and determine  “How much water do you consume to perfectly clean 20 dishes, 20 glasses and 20 pieces of cutlery?”</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1" lang="en-US" sz="1800" spc="-1" strike="noStrike">
                <a:solidFill>
                  <a:srgbClr val="000000"/>
                </a:solidFill>
                <a:latin typeface="Arial"/>
              </a:rPr>
              <a:t>Functional Unit</a:t>
            </a:r>
            <a:r>
              <a:rPr b="0" lang="en-US" sz="1800" spc="-1" strike="noStrike">
                <a:solidFill>
                  <a:srgbClr val="000000"/>
                </a:solidFill>
                <a:latin typeface="Arial"/>
              </a:rPr>
              <a:t>: ?</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9" name="CustomShape 186"/>
          <p:cNvSpPr/>
          <p:nvPr/>
        </p:nvSpPr>
        <p:spPr>
          <a:xfrm>
            <a:off x="335520" y="764640"/>
            <a:ext cx="10725120" cy="4759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Exercise 3 - LCA</a:t>
            </a:r>
            <a:endParaRPr b="0" lang="en-US" sz="2400" spc="-1" strike="noStrike">
              <a:solidFill>
                <a:srgbClr val="000000"/>
              </a:solidFill>
              <a:latin typeface="Arial"/>
            </a:endParaRPr>
          </a:p>
        </p:txBody>
      </p:sp>
      <p:sp>
        <p:nvSpPr>
          <p:cNvPr id="400" name="CustomShape 187"/>
          <p:cNvSpPr/>
          <p:nvPr/>
        </p:nvSpPr>
        <p:spPr>
          <a:xfrm>
            <a:off x="335520" y="1268640"/>
            <a:ext cx="10725120" cy="5012640"/>
          </a:xfrm>
          <a:prstGeom prst="rect">
            <a:avLst/>
          </a:prstGeom>
          <a:noFill/>
          <a:ln w="0">
            <a:noFill/>
          </a:ln>
        </p:spPr>
        <p:style>
          <a:lnRef idx="0"/>
          <a:fillRef idx="0"/>
          <a:effectRef idx="0"/>
          <a:fontRef idx="minor"/>
        </p:style>
        <p:txBody>
          <a:bodyPr lIns="90000" rIns="90000" tIns="45000" bIns="45000" anchor="ctr">
            <a:noAutofit/>
          </a:bodyPr>
          <a:p>
            <a:pPr marL="195120" indent="-179640" defTabSz="914400">
              <a:lnSpc>
                <a:spcPct val="100000"/>
              </a:lnSpc>
              <a:spcBef>
                <a:spcPts val="360"/>
              </a:spcBef>
              <a:buClr>
                <a:srgbClr val="008c4f"/>
              </a:buClr>
              <a:buSzPct val="80000"/>
              <a:buFont typeface="Wingdings" charset="2"/>
              <a:buChar char=""/>
            </a:pPr>
            <a:r>
              <a:rPr b="1" lang="en-US" sz="1800" spc="-1" strike="noStrike">
                <a:solidFill>
                  <a:srgbClr val="000000"/>
                </a:solidFill>
                <a:latin typeface="Arial"/>
              </a:rPr>
              <a:t>Main Goal</a:t>
            </a:r>
            <a:r>
              <a:rPr b="0" lang="en-US" sz="1800" spc="-1" strike="noStrike">
                <a:solidFill>
                  <a:srgbClr val="000000"/>
                </a:solidFill>
                <a:latin typeface="Arial"/>
              </a:rPr>
              <a:t>: Compare the water consumption of washing dishes: manually using a sink vs a dishwasher, to determine which consumes less.</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1" lang="en-US" sz="1800" spc="-1" strike="noStrike">
                <a:solidFill>
                  <a:srgbClr val="000000"/>
                </a:solidFill>
                <a:latin typeface="Arial"/>
              </a:rPr>
              <a:t>Simplistic assumption</a:t>
            </a:r>
            <a:r>
              <a:rPr b="0" lang="en-US" sz="1800" spc="-1" strike="noStrike">
                <a:solidFill>
                  <a:srgbClr val="000000"/>
                </a:solidFill>
                <a:latin typeface="Arial"/>
              </a:rPr>
              <a:t>: A dishwasher at full load requires ~11 litres of water to perfectly clean 20 dishes, 20 glasses and 20 pieces of cutlery. We do this to obtain comparative results.</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1" lang="en-US" sz="1800" spc="-1" strike="noStrike">
                <a:solidFill>
                  <a:srgbClr val="000000"/>
                </a:solidFill>
                <a:latin typeface="Arial"/>
              </a:rPr>
              <a:t>Main Task:</a:t>
            </a:r>
            <a:r>
              <a:rPr b="0" lang="en-US" sz="1800" spc="-1" strike="noStrike">
                <a:solidFill>
                  <a:srgbClr val="000000"/>
                </a:solidFill>
                <a:latin typeface="Arial"/>
              </a:rPr>
              <a:t> To collect LCI data, and determine  “How much water do you consume to perfectly clean 20 dishes, 20 glasses and 20 pieces of cutlery?”</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1" lang="en-US" sz="1800" spc="-1" strike="noStrike">
                <a:solidFill>
                  <a:srgbClr val="000000"/>
                </a:solidFill>
                <a:latin typeface="Arial"/>
              </a:rPr>
              <a:t>Functional Unit</a:t>
            </a:r>
            <a:r>
              <a:rPr b="0" lang="en-US" sz="1800" spc="-1" strike="noStrike">
                <a:solidFill>
                  <a:srgbClr val="000000"/>
                </a:solidFill>
                <a:latin typeface="Arial"/>
              </a:rPr>
              <a:t>: 20 dishes, 20 glasses and 20 pieces of cutlery cleaned.</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1" lang="en-US" sz="1800" spc="-1" strike="noStrike">
                <a:solidFill>
                  <a:srgbClr val="000000"/>
                </a:solidFill>
                <a:latin typeface="Arial"/>
              </a:rPr>
              <a:t>Reference Flow</a:t>
            </a:r>
            <a:r>
              <a:rPr b="0" lang="en-US" sz="1800" spc="-1" strike="noStrike">
                <a:solidFill>
                  <a:srgbClr val="000000"/>
                </a:solidFill>
                <a:latin typeface="Arial"/>
              </a:rPr>
              <a:t>: ?</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1" name="CustomShape 184"/>
          <p:cNvSpPr/>
          <p:nvPr/>
        </p:nvSpPr>
        <p:spPr>
          <a:xfrm>
            <a:off x="335520" y="764640"/>
            <a:ext cx="10725120" cy="4759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Exercise 3 - LCA</a:t>
            </a:r>
            <a:endParaRPr b="0" lang="en-US" sz="2400" spc="-1" strike="noStrike">
              <a:solidFill>
                <a:srgbClr val="000000"/>
              </a:solidFill>
              <a:latin typeface="Arial"/>
            </a:endParaRPr>
          </a:p>
        </p:txBody>
      </p:sp>
      <p:sp>
        <p:nvSpPr>
          <p:cNvPr id="402" name="CustomShape 185"/>
          <p:cNvSpPr/>
          <p:nvPr/>
        </p:nvSpPr>
        <p:spPr>
          <a:xfrm>
            <a:off x="335520" y="1268640"/>
            <a:ext cx="10725120" cy="5012640"/>
          </a:xfrm>
          <a:prstGeom prst="rect">
            <a:avLst/>
          </a:prstGeom>
          <a:noFill/>
          <a:ln w="0">
            <a:noFill/>
          </a:ln>
        </p:spPr>
        <p:style>
          <a:lnRef idx="0"/>
          <a:fillRef idx="0"/>
          <a:effectRef idx="0"/>
          <a:fontRef idx="minor"/>
        </p:style>
        <p:txBody>
          <a:bodyPr lIns="90000" rIns="90000" tIns="45000" bIns="45000" anchor="ctr">
            <a:noAutofit/>
          </a:bodyPr>
          <a:p>
            <a:pPr marL="195120" indent="-179640" defTabSz="914400">
              <a:lnSpc>
                <a:spcPct val="100000"/>
              </a:lnSpc>
              <a:spcBef>
                <a:spcPts val="360"/>
              </a:spcBef>
              <a:buClr>
                <a:srgbClr val="008c4f"/>
              </a:buClr>
              <a:buSzPct val="80000"/>
              <a:buFont typeface="Wingdings" charset="2"/>
              <a:buChar char=""/>
            </a:pPr>
            <a:r>
              <a:rPr b="1" lang="en-US" sz="1800" spc="-1" strike="noStrike">
                <a:solidFill>
                  <a:srgbClr val="000000"/>
                </a:solidFill>
                <a:latin typeface="Arial"/>
              </a:rPr>
              <a:t>Main Goal</a:t>
            </a:r>
            <a:r>
              <a:rPr b="0" lang="en-US" sz="1800" spc="-1" strike="noStrike">
                <a:solidFill>
                  <a:srgbClr val="000000"/>
                </a:solidFill>
                <a:latin typeface="Arial"/>
              </a:rPr>
              <a:t>: Compare the water consumption of washing dishes: manually using a sink vs a dishwasher, to determine which consumes less.</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1" lang="en-US" sz="1800" spc="-1" strike="noStrike">
                <a:solidFill>
                  <a:srgbClr val="000000"/>
                </a:solidFill>
                <a:latin typeface="Arial"/>
              </a:rPr>
              <a:t>Simplistic assumption</a:t>
            </a:r>
            <a:r>
              <a:rPr b="0" lang="en-US" sz="1800" spc="-1" strike="noStrike">
                <a:solidFill>
                  <a:srgbClr val="000000"/>
                </a:solidFill>
                <a:latin typeface="Arial"/>
              </a:rPr>
              <a:t>: A dishwasher at full load requires ~11 litres of water to perfectly clean 20 dishes, 20 glasses and 20 pieces of cutlery. We do this to obtain comparative results.</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1" lang="en-US" sz="1800" spc="-1" strike="noStrike">
                <a:solidFill>
                  <a:srgbClr val="000000"/>
                </a:solidFill>
                <a:latin typeface="Arial"/>
              </a:rPr>
              <a:t>Main Task:</a:t>
            </a:r>
            <a:r>
              <a:rPr b="0" lang="en-US" sz="1800" spc="-1" strike="noStrike">
                <a:solidFill>
                  <a:srgbClr val="000000"/>
                </a:solidFill>
                <a:latin typeface="Arial"/>
              </a:rPr>
              <a:t> To collect LCI data, and determine  “How much water do you consume to perfectly clean 20 dishes, 20 glasses and 20 pieces of cutlery?”</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1" lang="en-US" sz="1800" spc="-1" strike="noStrike">
                <a:solidFill>
                  <a:srgbClr val="000000"/>
                </a:solidFill>
                <a:latin typeface="Arial"/>
              </a:rPr>
              <a:t>Functional Unit</a:t>
            </a:r>
            <a:r>
              <a:rPr b="0" lang="en-US" sz="1800" spc="-1" strike="noStrike">
                <a:solidFill>
                  <a:srgbClr val="000000"/>
                </a:solidFill>
                <a:latin typeface="Arial"/>
              </a:rPr>
              <a:t>: 20 dishes, 20 glasses and 20 pieces of cutlery cleaned.</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1" lang="en-US" sz="1800" spc="-1" strike="noStrike">
                <a:solidFill>
                  <a:srgbClr val="000000"/>
                </a:solidFill>
                <a:latin typeface="Arial"/>
              </a:rPr>
              <a:t>Reference Flow</a:t>
            </a:r>
            <a:r>
              <a:rPr b="0" lang="en-US" sz="1800" spc="-1" strike="noStrike">
                <a:solidFill>
                  <a:srgbClr val="000000"/>
                </a:solidFill>
                <a:latin typeface="Arial"/>
              </a:rPr>
              <a:t>: Amount of water consumed (in Liters)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3" name="CustomShape 182"/>
          <p:cNvSpPr/>
          <p:nvPr/>
        </p:nvSpPr>
        <p:spPr>
          <a:xfrm>
            <a:off x="335520" y="764640"/>
            <a:ext cx="10725120" cy="4759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Exercise 3 - LCA</a:t>
            </a:r>
            <a:endParaRPr b="0" lang="en-US" sz="2400" spc="-1" strike="noStrike">
              <a:solidFill>
                <a:srgbClr val="000000"/>
              </a:solidFill>
              <a:latin typeface="Arial"/>
            </a:endParaRPr>
          </a:p>
        </p:txBody>
      </p:sp>
      <p:sp>
        <p:nvSpPr>
          <p:cNvPr id="404" name="CustomShape 183"/>
          <p:cNvSpPr/>
          <p:nvPr/>
        </p:nvSpPr>
        <p:spPr>
          <a:xfrm>
            <a:off x="335520" y="1268640"/>
            <a:ext cx="10725120" cy="5012640"/>
          </a:xfrm>
          <a:prstGeom prst="rect">
            <a:avLst/>
          </a:prstGeom>
          <a:noFill/>
          <a:ln w="0">
            <a:noFill/>
          </a:ln>
        </p:spPr>
        <p:style>
          <a:lnRef idx="0"/>
          <a:fillRef idx="0"/>
          <a:effectRef idx="0"/>
          <a:fontRef idx="minor"/>
        </p:style>
        <p:txBody>
          <a:bodyPr lIns="90000" rIns="90000" tIns="45000" bIns="45000" anchor="ctr">
            <a:noAutofit/>
          </a:bodyPr>
          <a:p>
            <a:pPr marL="195120" indent="-179640" defTabSz="914400">
              <a:lnSpc>
                <a:spcPct val="100000"/>
              </a:lnSpc>
              <a:spcBef>
                <a:spcPts val="360"/>
              </a:spcBef>
              <a:buClr>
                <a:srgbClr val="008c4f"/>
              </a:buClr>
              <a:buSzPct val="80000"/>
              <a:buFont typeface="Wingdings" charset="2"/>
              <a:buChar char=""/>
            </a:pPr>
            <a:r>
              <a:rPr b="1" lang="en-US" sz="1800" spc="-1" strike="noStrike">
                <a:solidFill>
                  <a:srgbClr val="000000"/>
                </a:solidFill>
                <a:latin typeface="Arial"/>
              </a:rPr>
              <a:t>Main Goal</a:t>
            </a:r>
            <a:r>
              <a:rPr b="0" lang="en-US" sz="1800" spc="-1" strike="noStrike">
                <a:solidFill>
                  <a:srgbClr val="000000"/>
                </a:solidFill>
                <a:latin typeface="Arial"/>
              </a:rPr>
              <a:t>: Compare the water consumption of washing dishes: manually using a sink vs a dishwasher, to determine which consumes less.</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1" lang="en-US" sz="1800" spc="-1" strike="noStrike">
                <a:solidFill>
                  <a:srgbClr val="000000"/>
                </a:solidFill>
                <a:latin typeface="Arial"/>
              </a:rPr>
              <a:t>Simplistic assumption</a:t>
            </a:r>
            <a:r>
              <a:rPr b="0" lang="en-US" sz="1800" spc="-1" strike="noStrike">
                <a:solidFill>
                  <a:srgbClr val="000000"/>
                </a:solidFill>
                <a:latin typeface="Arial"/>
              </a:rPr>
              <a:t>: A dishwasher at full load requires ~11 litres of water to perfectly clean 20 dishes, 20 glasses and 20 pieces of cutlery. We do this to obtain comparative results.</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1" lang="en-US" sz="1800" spc="-1" strike="noStrike">
                <a:solidFill>
                  <a:srgbClr val="000000"/>
                </a:solidFill>
                <a:latin typeface="Arial"/>
              </a:rPr>
              <a:t>Main Task:</a:t>
            </a:r>
            <a:r>
              <a:rPr b="0" lang="en-US" sz="1800" spc="-1" strike="noStrike">
                <a:solidFill>
                  <a:srgbClr val="000000"/>
                </a:solidFill>
                <a:latin typeface="Arial"/>
              </a:rPr>
              <a:t> To collect LCI data, and determine  “How much water do you consume to perfectly clean 20 dishes, 20 glasses and 20 pieces of cutlery?”</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1" lang="en-US" sz="1800" spc="-1" strike="noStrike">
                <a:solidFill>
                  <a:srgbClr val="000000"/>
                </a:solidFill>
                <a:latin typeface="Arial"/>
              </a:rPr>
              <a:t>Functional Unit</a:t>
            </a:r>
            <a:r>
              <a:rPr b="0" lang="en-US" sz="1800" spc="-1" strike="noStrike">
                <a:solidFill>
                  <a:srgbClr val="000000"/>
                </a:solidFill>
                <a:latin typeface="Arial"/>
              </a:rPr>
              <a:t>: 20 dishes, 20 glasses and 20 pieces of cutlery cleaned.</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1" lang="en-US" sz="1800" spc="-1" strike="noStrike">
                <a:solidFill>
                  <a:srgbClr val="000000"/>
                </a:solidFill>
                <a:latin typeface="Arial"/>
              </a:rPr>
              <a:t>Reference Flow</a:t>
            </a:r>
            <a:r>
              <a:rPr b="0" lang="en-US" sz="1800" spc="-1" strike="noStrike">
                <a:solidFill>
                  <a:srgbClr val="000000"/>
                </a:solidFill>
                <a:latin typeface="Arial"/>
              </a:rPr>
              <a:t>: Amount of water consumed (in Liters)</a:t>
            </a:r>
            <a:endParaRPr b="0" lang="en-US" sz="1800" spc="-1" strike="noStrike">
              <a:solidFill>
                <a:srgbClr val="000000"/>
              </a:solidFill>
              <a:latin typeface="Arial"/>
            </a:endParaRPr>
          </a:p>
          <a:p>
            <a:pPr marL="195120" indent="-179640" defTabSz="914400">
              <a:lnSpc>
                <a:spcPct val="100000"/>
              </a:lnSpc>
              <a:spcBef>
                <a:spcPts val="360"/>
              </a:spcBef>
              <a:buClr>
                <a:srgbClr val="008c4f"/>
              </a:buClr>
              <a:buSzPct val="80000"/>
              <a:buFont typeface="Wingdings" charset="2"/>
              <a:buChar char=""/>
            </a:pPr>
            <a:r>
              <a:rPr b="0" lang="en-US" sz="1800" spc="-1" strike="noStrike">
                <a:solidFill>
                  <a:srgbClr val="000000"/>
                </a:solidFill>
                <a:latin typeface="Arial"/>
              </a:rPr>
              <a:t>Full description and instructions of the task in the Exercise sheet.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5" name="CustomShape 1"/>
          <p:cNvSpPr/>
          <p:nvPr/>
        </p:nvSpPr>
        <p:spPr>
          <a:xfrm>
            <a:off x="335520" y="1268640"/>
            <a:ext cx="10724400" cy="5011920"/>
          </a:xfrm>
          <a:prstGeom prst="rect">
            <a:avLst/>
          </a:prstGeom>
          <a:noFill/>
          <a:ln w="0">
            <a:noFill/>
          </a:ln>
        </p:spPr>
        <p:style>
          <a:lnRef idx="0"/>
          <a:fillRef idx="0"/>
          <a:effectRef idx="0"/>
          <a:fontRef idx="minor"/>
        </p:style>
        <p:txBody>
          <a:bodyPr lIns="90000" rIns="90000" tIns="45000" bIns="45000" anchor="ctr">
            <a:noAutofit/>
          </a:bodyPr>
          <a:p>
            <a:pPr algn="ctr" defTabSz="914400">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solidFill>
                <a:srgbClr val="000000"/>
              </a:solidFill>
              <a:latin typeface="Arial"/>
            </a:endParaRPr>
          </a:p>
        </p:txBody>
      </p:sp>
      <p:sp>
        <p:nvSpPr>
          <p:cNvPr id="406" name="CustomShape 2"/>
          <p:cNvSpPr/>
          <p:nvPr/>
        </p:nvSpPr>
        <p:spPr>
          <a:xfrm>
            <a:off x="335520" y="764640"/>
            <a:ext cx="10724400" cy="4752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 name="CustomShape 1"/>
          <p:cNvSpPr/>
          <p:nvPr/>
        </p:nvSpPr>
        <p:spPr>
          <a:xfrm>
            <a:off x="335520" y="4406760"/>
            <a:ext cx="10729800" cy="133884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3000" spc="-1" strike="noStrike" cap="all">
                <a:solidFill>
                  <a:srgbClr val="008c4f"/>
                </a:solidFill>
                <a:latin typeface="Arial Unicode MS"/>
                <a:ea typeface="DejaVu Sans"/>
              </a:rPr>
              <a:t>Lifecycle Assessment (LCA)</a:t>
            </a:r>
            <a:endParaRPr b="0" lang="en-US" sz="3000" spc="-1" strike="noStrike">
              <a:solidFill>
                <a:srgbClr val="000000"/>
              </a:solidFill>
              <a:latin typeface="Arial"/>
            </a:endParaRPr>
          </a:p>
        </p:txBody>
      </p:sp>
      <p:sp>
        <p:nvSpPr>
          <p:cNvPr id="53" name="CustomShape 2"/>
          <p:cNvSpPr/>
          <p:nvPr/>
        </p:nvSpPr>
        <p:spPr>
          <a:xfrm>
            <a:off x="335520" y="2906640"/>
            <a:ext cx="10729800" cy="147672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endParaRPr b="0" lang="en-US"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 name="CustomShape 1"/>
          <p:cNvSpPr/>
          <p:nvPr/>
        </p:nvSpPr>
        <p:spPr>
          <a:xfrm>
            <a:off x="335520" y="764640"/>
            <a:ext cx="10729800" cy="480600"/>
          </a:xfrm>
          <a:prstGeom prst="rect">
            <a:avLst/>
          </a:prstGeom>
          <a:noFill/>
          <a:ln w="0">
            <a:noFill/>
          </a:ln>
        </p:spPr>
        <p:style>
          <a:lnRef idx="0"/>
          <a:fillRef idx="0"/>
          <a:effectRef idx="0"/>
          <a:fontRef idx="minor"/>
        </p:style>
        <p:txBody>
          <a:bodyPr lIns="90000" rIns="90000" tIns="45000" bIns="45000" anchor="t">
            <a:noAutofit/>
          </a:bodyPr>
          <a:p>
            <a:pPr defTabSz="914400">
              <a:lnSpc>
                <a:spcPct val="100000"/>
              </a:lnSpc>
            </a:pPr>
            <a:r>
              <a:rPr b="1" lang="en-US" sz="2400" spc="-1" strike="noStrike">
                <a:solidFill>
                  <a:srgbClr val="000000"/>
                </a:solidFill>
                <a:latin typeface="DejaVu Sans"/>
                <a:ea typeface="DejaVu Sans"/>
              </a:rPr>
              <a:t>Lifecycle Assessment (LCA)</a:t>
            </a:r>
            <a:endParaRPr b="0" lang="en-US" sz="2400" spc="-1" strike="noStrike">
              <a:solidFill>
                <a:srgbClr val="000000"/>
              </a:solidFill>
              <a:latin typeface="Arial"/>
            </a:endParaRPr>
          </a:p>
        </p:txBody>
      </p:sp>
      <p:sp>
        <p:nvSpPr>
          <p:cNvPr id="55" name="CustomShape 2"/>
          <p:cNvSpPr/>
          <p:nvPr/>
        </p:nvSpPr>
        <p:spPr>
          <a:xfrm>
            <a:off x="432720" y="1148040"/>
            <a:ext cx="10335240" cy="475920"/>
          </a:xfrm>
          <a:prstGeom prst="rect">
            <a:avLst/>
          </a:prstGeom>
          <a:noFill/>
          <a:ln w="0">
            <a:noFill/>
          </a:ln>
        </p:spPr>
        <p:style>
          <a:lnRef idx="0"/>
          <a:fillRef idx="0"/>
          <a:effectRef idx="0"/>
          <a:fontRef idx="minor"/>
        </p:style>
        <p:txBody>
          <a:bodyPr lIns="0" rIns="0" tIns="0" bIns="0" anchor="ctr">
            <a:noAutofit/>
          </a:bodyPr>
          <a:p>
            <a:pPr defTabSz="914400">
              <a:lnSpc>
                <a:spcPct val="100000"/>
              </a:lnSpc>
            </a:pPr>
            <a:r>
              <a:rPr b="1" lang="en-US" sz="2200" spc="-1" strike="noStrike">
                <a:solidFill>
                  <a:srgbClr val="666666"/>
                </a:solidFill>
                <a:latin typeface="DejaVu Sans"/>
                <a:ea typeface="DejaVu Sans"/>
              </a:rPr>
              <a:t>Definition</a:t>
            </a:r>
            <a:endParaRPr b="0" lang="en-US" sz="2200" spc="-1" strike="noStrike">
              <a:solidFill>
                <a:srgbClr val="000000"/>
              </a:solidFill>
              <a:latin typeface="Arial"/>
            </a:endParaRPr>
          </a:p>
        </p:txBody>
      </p:sp>
      <p:sp>
        <p:nvSpPr>
          <p:cNvPr id="56" name="CustomShape 3"/>
          <p:cNvSpPr/>
          <p:nvPr/>
        </p:nvSpPr>
        <p:spPr>
          <a:xfrm>
            <a:off x="865800" y="2859480"/>
            <a:ext cx="9909720" cy="1468800"/>
          </a:xfrm>
          <a:prstGeom prst="roundRect">
            <a:avLst>
              <a:gd name="adj" fmla="val 16667"/>
            </a:avLst>
          </a:prstGeom>
          <a:noFill/>
          <a:ln w="25560">
            <a:solidFill>
              <a:srgbClr val="008c4f"/>
            </a:solidFill>
            <a:round/>
          </a:ln>
        </p:spPr>
        <p:style>
          <a:lnRef idx="0"/>
          <a:fillRef idx="0"/>
          <a:effectRef idx="0"/>
          <a:fontRef idx="minor"/>
        </p:style>
        <p:txBody>
          <a:bodyPr lIns="90000" rIns="90000" tIns="45000" bIns="45000" anchor="t">
            <a:noAutofit/>
          </a:bodyPr>
          <a:p>
            <a:pPr defTabSz="914400">
              <a:lnSpc>
                <a:spcPct val="100000"/>
              </a:lnSpc>
            </a:pPr>
            <a:r>
              <a:rPr b="0" i="1" lang="en-US" sz="1800" spc="-1" strike="noStrike">
                <a:solidFill>
                  <a:srgbClr val="000000"/>
                </a:solidFill>
                <a:latin typeface="DejaVu Sans"/>
                <a:ea typeface="DejaVu Sans"/>
              </a:rPr>
              <a:t>“</a:t>
            </a:r>
            <a:r>
              <a:rPr b="0" i="1" lang="en-US" sz="1800" spc="-1" strike="noStrike">
                <a:solidFill>
                  <a:srgbClr val="000000"/>
                </a:solidFill>
                <a:latin typeface="DejaVu Sans"/>
                <a:ea typeface="DejaVu Sans"/>
              </a:rPr>
              <a:t>LCA addresses the environmental aspects and potential environmental impacts (e.g. use of resources and environmental consequences of releases) throughout a product’s lifecycle from raw material acquisition through production, use, end-of-life treatment, recycling and final disposal (i.e., cradle-to-grave).” </a:t>
            </a:r>
            <a:r>
              <a:rPr b="0" lang="en-US" sz="1800" spc="-1" strike="noStrike">
                <a:solidFill>
                  <a:srgbClr val="000000"/>
                </a:solidFill>
                <a:latin typeface="DejaVu Sans"/>
                <a:ea typeface="DejaVu Sans"/>
              </a:rPr>
              <a:t>-- ISO 14040</a:t>
            </a:r>
            <a:endParaRPr b="0" lang="en-US" sz="1800" spc="-1" strike="noStrike">
              <a:solidFill>
                <a:srgbClr val="000000"/>
              </a:solidFill>
              <a:latin typeface="Arial"/>
            </a:endParaRPr>
          </a:p>
        </p:txBody>
      </p:sp>
      <p:sp>
        <p:nvSpPr>
          <p:cNvPr id="57" name="CustomShape 4"/>
          <p:cNvSpPr/>
          <p:nvPr/>
        </p:nvSpPr>
        <p:spPr>
          <a:xfrm>
            <a:off x="274320" y="6363360"/>
            <a:ext cx="10914120" cy="245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900" spc="-1" strike="noStrike">
                <a:solidFill>
                  <a:srgbClr val="a6a6a6"/>
                </a:solidFill>
                <a:latin typeface="Roboto"/>
                <a:ea typeface="Roboto"/>
              </a:rPr>
              <a:t>ISO 14040 Environmental management — Life cycle assessment — Principles and framework, International standards organisation (</a:t>
            </a:r>
            <a:r>
              <a:rPr b="0" lang="en-US" sz="900" spc="-1" strike="noStrike" u="sng">
                <a:solidFill>
                  <a:srgbClr val="0000ff"/>
                </a:solidFill>
                <a:uFillTx/>
                <a:latin typeface="Roboto"/>
                <a:ea typeface="Roboto"/>
                <a:hlinkClick r:id="rId1"/>
              </a:rPr>
              <a:t>https://www.iso.org/standard/37456.html</a:t>
            </a:r>
            <a:r>
              <a:rPr b="0" lang="en-US" sz="900" spc="-1" strike="noStrike">
                <a:solidFill>
                  <a:srgbClr val="a6a6a6"/>
                </a:solidFill>
                <a:latin typeface="Roboto"/>
                <a:ea typeface="Roboto"/>
              </a:rPr>
              <a:t>)</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6350" cap="flat" cmpd="sng" algn="ctr">
          <a:prstDash val="solid"/>
          <a:miter/>
        </a:ln>
        <a:ln w="12700" cap="flat" cmpd="sng" algn="ctr">
          <a:prstDash val="solid"/>
          <a:miter/>
        </a:ln>
        <a:ln w="1905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22</TotalTime>
  <Application>LibreOffice/24.2.2.2$Linux_X86_64 LibreOffice_project/420$Build-2</Application>
  <AppVersion>15.0000</AppVersion>
  <Words>6262</Words>
  <Paragraphs>827</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dcterms:modified xsi:type="dcterms:W3CDTF">2024-04-22T15:37:34Z</dcterms:modified>
  <cp:revision>4186</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2</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5</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76</vt:i4>
  </property>
</Properties>
</file>